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258" r:id="rId2"/>
    <p:sldId id="259" r:id="rId3"/>
    <p:sldId id="262" r:id="rId4"/>
    <p:sldId id="261" r:id="rId5"/>
    <p:sldId id="263" r:id="rId6"/>
    <p:sldId id="289" r:id="rId7"/>
    <p:sldId id="266" r:id="rId8"/>
    <p:sldId id="277" r:id="rId9"/>
    <p:sldId id="268" r:id="rId10"/>
    <p:sldId id="285" r:id="rId11"/>
    <p:sldId id="273" r:id="rId12"/>
    <p:sldId id="274" r:id="rId13"/>
    <p:sldId id="275" r:id="rId14"/>
    <p:sldId id="284" r:id="rId15"/>
    <p:sldId id="288" r:id="rId16"/>
    <p:sldId id="282" r:id="rId17"/>
    <p:sldId id="276" r:id="rId18"/>
    <p:sldId id="283" r:id="rId19"/>
    <p:sldId id="290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4E71D6C-A91B-46D1-9A08-2EB552D298D9}">
          <p14:sldIdLst>
            <p14:sldId id="258"/>
            <p14:sldId id="259"/>
            <p14:sldId id="262"/>
            <p14:sldId id="261"/>
            <p14:sldId id="263"/>
            <p14:sldId id="289"/>
            <p14:sldId id="266"/>
            <p14:sldId id="277"/>
            <p14:sldId id="268"/>
            <p14:sldId id="285"/>
            <p14:sldId id="273"/>
            <p14:sldId id="274"/>
            <p14:sldId id="275"/>
            <p14:sldId id="284"/>
            <p14:sldId id="288"/>
            <p14:sldId id="282"/>
            <p14:sldId id="276"/>
            <p14:sldId id="283"/>
            <p14:sldId id="290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F1403A-CDC9-415B-AAE5-4398DFC5DDB4}" v="10" dt="2020-08-19T21:52:33.0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5E8B05-26CC-488E-AD3F-05CF4B2CF311}" type="doc">
      <dgm:prSet loTypeId="urn:microsoft.com/office/officeart/2009/layout/CircleArrowProcess" loCatId="process" qsTypeId="urn:microsoft.com/office/officeart/2005/8/quickstyle/3d7" qsCatId="3D" csTypeId="urn:microsoft.com/office/officeart/2005/8/colors/accent2_1" csCatId="accent2" phldr="1"/>
      <dgm:spPr/>
      <dgm:t>
        <a:bodyPr/>
        <a:lstStyle/>
        <a:p>
          <a:endParaRPr lang="en-IN"/>
        </a:p>
      </dgm:t>
    </dgm:pt>
    <dgm:pt modelId="{4FA90161-B2FA-4C9B-BB8A-5194AEF3131E}">
      <dgm:prSet phldrT="[Text]"/>
      <dgm:spPr/>
      <dgm:t>
        <a:bodyPr/>
        <a:lstStyle/>
        <a:p>
          <a:r>
            <a:rPr lang="en-IN" dirty="0">
              <a:solidFill>
                <a:schemeClr val="bg1"/>
              </a:solidFill>
            </a:rPr>
            <a:t>Data Collection</a:t>
          </a:r>
        </a:p>
      </dgm:t>
    </dgm:pt>
    <dgm:pt modelId="{26C4E76B-8720-4F74-81E2-523865706524}" type="parTrans" cxnId="{3F6E6282-854F-42DF-A27E-0FD96B25360E}">
      <dgm:prSet/>
      <dgm:spPr/>
      <dgm:t>
        <a:bodyPr/>
        <a:lstStyle/>
        <a:p>
          <a:endParaRPr lang="en-IN"/>
        </a:p>
      </dgm:t>
    </dgm:pt>
    <dgm:pt modelId="{36055493-B449-46C9-8A31-DC2B62F5E3E7}" type="sibTrans" cxnId="{3F6E6282-854F-42DF-A27E-0FD96B25360E}">
      <dgm:prSet/>
      <dgm:spPr/>
      <dgm:t>
        <a:bodyPr/>
        <a:lstStyle/>
        <a:p>
          <a:endParaRPr lang="en-IN"/>
        </a:p>
      </dgm:t>
    </dgm:pt>
    <dgm:pt modelId="{BBA7AA2F-AD90-4F81-8EAE-1131457B5323}">
      <dgm:prSet phldrT="[Text]" custT="1"/>
      <dgm:spPr/>
      <dgm:t>
        <a:bodyPr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Data Grasp</a:t>
          </a:r>
        </a:p>
      </dgm:t>
    </dgm:pt>
    <dgm:pt modelId="{0D5B4471-0881-4AF6-BC82-BF69AD673B38}" type="parTrans" cxnId="{D64E1334-3DB2-414D-8982-8FD49F337472}">
      <dgm:prSet/>
      <dgm:spPr/>
      <dgm:t>
        <a:bodyPr/>
        <a:lstStyle/>
        <a:p>
          <a:endParaRPr lang="en-IN"/>
        </a:p>
      </dgm:t>
    </dgm:pt>
    <dgm:pt modelId="{1A03A919-8B17-4E3F-9307-75FF592C1C4E}" type="sibTrans" cxnId="{D64E1334-3DB2-414D-8982-8FD49F337472}">
      <dgm:prSet/>
      <dgm:spPr/>
      <dgm:t>
        <a:bodyPr/>
        <a:lstStyle/>
        <a:p>
          <a:endParaRPr lang="en-IN"/>
        </a:p>
      </dgm:t>
    </dgm:pt>
    <dgm:pt modelId="{DBE4BA20-F76C-4027-8916-DB2C230E9507}">
      <dgm:prSet phldrT="[Text]" custT="1"/>
      <dgm:spPr/>
      <dgm:t>
        <a:bodyPr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Data Pre-processing</a:t>
          </a:r>
        </a:p>
      </dgm:t>
    </dgm:pt>
    <dgm:pt modelId="{73A48CE3-3DF8-4601-924D-109518111E38}" type="parTrans" cxnId="{BB8B32C8-E9AC-41EA-8896-663698F1BBCE}">
      <dgm:prSet/>
      <dgm:spPr/>
      <dgm:t>
        <a:bodyPr/>
        <a:lstStyle/>
        <a:p>
          <a:endParaRPr lang="en-IN"/>
        </a:p>
      </dgm:t>
    </dgm:pt>
    <dgm:pt modelId="{ACC518E0-8E1A-4AD2-B968-D1ABB4C7DE7A}" type="sibTrans" cxnId="{BB8B32C8-E9AC-41EA-8896-663698F1BBCE}">
      <dgm:prSet/>
      <dgm:spPr/>
      <dgm:t>
        <a:bodyPr/>
        <a:lstStyle/>
        <a:p>
          <a:endParaRPr lang="en-IN"/>
        </a:p>
      </dgm:t>
    </dgm:pt>
    <dgm:pt modelId="{BDC0CAA1-71CA-4F88-98A9-7ED4AE8B9C5E}">
      <dgm:prSet phldrT="[Text]" custT="1"/>
      <dgm:spPr/>
      <dgm:t>
        <a:bodyPr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Evaluation Metrics</a:t>
          </a:r>
        </a:p>
      </dgm:t>
    </dgm:pt>
    <dgm:pt modelId="{A8803B64-6D68-4050-9EA5-B310310A5BF7}" type="parTrans" cxnId="{5D0B7AD9-06F1-4DE2-B1CA-5C1DFAF930A0}">
      <dgm:prSet/>
      <dgm:spPr/>
      <dgm:t>
        <a:bodyPr/>
        <a:lstStyle/>
        <a:p>
          <a:endParaRPr lang="en-IN"/>
        </a:p>
      </dgm:t>
    </dgm:pt>
    <dgm:pt modelId="{DE154655-8CBF-456E-A76F-5D14D7FA931B}" type="sibTrans" cxnId="{5D0B7AD9-06F1-4DE2-B1CA-5C1DFAF930A0}">
      <dgm:prSet/>
      <dgm:spPr/>
      <dgm:t>
        <a:bodyPr/>
        <a:lstStyle/>
        <a:p>
          <a:endParaRPr lang="en-IN"/>
        </a:p>
      </dgm:t>
    </dgm:pt>
    <dgm:pt modelId="{694D3E73-935A-43FF-B7FF-5F908E67FC3C}">
      <dgm:prSet phldrT="[Text]" custT="1"/>
      <dgm:spPr/>
      <dgm:t>
        <a:bodyPr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AWS Services</a:t>
          </a:r>
        </a:p>
      </dgm:t>
    </dgm:pt>
    <dgm:pt modelId="{7A00C9FD-C69D-4C03-8220-F826F4CFA70A}" type="parTrans" cxnId="{CA33B52F-3C98-4FA4-ACBC-571EB4FC2CFC}">
      <dgm:prSet/>
      <dgm:spPr/>
      <dgm:t>
        <a:bodyPr/>
        <a:lstStyle/>
        <a:p>
          <a:endParaRPr lang="en-IN"/>
        </a:p>
      </dgm:t>
    </dgm:pt>
    <dgm:pt modelId="{C00F7307-94AA-4328-848B-9BB236C4B3BD}" type="sibTrans" cxnId="{CA33B52F-3C98-4FA4-ACBC-571EB4FC2CFC}">
      <dgm:prSet/>
      <dgm:spPr/>
      <dgm:t>
        <a:bodyPr/>
        <a:lstStyle/>
        <a:p>
          <a:endParaRPr lang="en-IN"/>
        </a:p>
      </dgm:t>
    </dgm:pt>
    <dgm:pt modelId="{29E76A28-8238-4176-9E82-392F85D665AD}">
      <dgm:prSet phldrT="[Text]" custT="1"/>
      <dgm:spPr/>
      <dgm:t>
        <a:bodyPr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Algorithms</a:t>
          </a:r>
        </a:p>
      </dgm:t>
    </dgm:pt>
    <dgm:pt modelId="{139A1431-8AE0-432E-A67E-C56282FBFE63}" type="parTrans" cxnId="{B5A22A8C-5BA7-4A53-932A-62C310D4092D}">
      <dgm:prSet/>
      <dgm:spPr/>
      <dgm:t>
        <a:bodyPr/>
        <a:lstStyle/>
        <a:p>
          <a:endParaRPr lang="en-IN"/>
        </a:p>
      </dgm:t>
    </dgm:pt>
    <dgm:pt modelId="{A3165598-5D21-4796-A7AA-AD9BF3B5ABC8}" type="sibTrans" cxnId="{B5A22A8C-5BA7-4A53-932A-62C310D4092D}">
      <dgm:prSet/>
      <dgm:spPr/>
      <dgm:t>
        <a:bodyPr/>
        <a:lstStyle/>
        <a:p>
          <a:endParaRPr lang="en-IN"/>
        </a:p>
      </dgm:t>
    </dgm:pt>
    <dgm:pt modelId="{62A37DFF-B3F2-466A-876C-107A8619218B}" type="pres">
      <dgm:prSet presAssocID="{A95E8B05-26CC-488E-AD3F-05CF4B2CF311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F6A5882A-0856-41B9-B2CA-635BF8EF8DE1}" type="pres">
      <dgm:prSet presAssocID="{4FA90161-B2FA-4C9B-BB8A-5194AEF3131E}" presName="Accent1" presStyleCnt="0"/>
      <dgm:spPr/>
    </dgm:pt>
    <dgm:pt modelId="{24CC830D-082B-4388-944D-8DF1A1941824}" type="pres">
      <dgm:prSet presAssocID="{4FA90161-B2FA-4C9B-BB8A-5194AEF3131E}" presName="Accent" presStyleLbl="node1" presStyleIdx="0" presStyleCnt="6"/>
      <dgm:spPr/>
    </dgm:pt>
    <dgm:pt modelId="{DCFB1BC7-15D5-4CC3-A635-8D8E9DC0D312}" type="pres">
      <dgm:prSet presAssocID="{4FA90161-B2FA-4C9B-BB8A-5194AEF3131E}" presName="Parent1" presStyleLbl="revTx" presStyleIdx="0" presStyleCnt="6">
        <dgm:presLayoutVars>
          <dgm:chMax val="1"/>
          <dgm:chPref val="1"/>
          <dgm:bulletEnabled val="1"/>
        </dgm:presLayoutVars>
      </dgm:prSet>
      <dgm:spPr/>
    </dgm:pt>
    <dgm:pt modelId="{50D53D88-AA54-4E96-A30E-D54B86350CEE}" type="pres">
      <dgm:prSet presAssocID="{BBA7AA2F-AD90-4F81-8EAE-1131457B5323}" presName="Accent2" presStyleCnt="0"/>
      <dgm:spPr/>
    </dgm:pt>
    <dgm:pt modelId="{67CC44D0-CFF7-4808-A83D-1F602E8E0C36}" type="pres">
      <dgm:prSet presAssocID="{BBA7AA2F-AD90-4F81-8EAE-1131457B5323}" presName="Accent" presStyleLbl="node1" presStyleIdx="1" presStyleCnt="6"/>
      <dgm:spPr/>
    </dgm:pt>
    <dgm:pt modelId="{FB94A62E-7FF3-43AF-954E-8145EC4CB54B}" type="pres">
      <dgm:prSet presAssocID="{BBA7AA2F-AD90-4F81-8EAE-1131457B5323}" presName="Parent2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8EF83EB4-CF6A-49D8-9BBD-BE756C668CAF}" type="pres">
      <dgm:prSet presAssocID="{DBE4BA20-F76C-4027-8916-DB2C230E9507}" presName="Accent3" presStyleCnt="0"/>
      <dgm:spPr/>
    </dgm:pt>
    <dgm:pt modelId="{A89964EE-C181-47A0-9FDA-78744D753C50}" type="pres">
      <dgm:prSet presAssocID="{DBE4BA20-F76C-4027-8916-DB2C230E9507}" presName="Accent" presStyleLbl="node1" presStyleIdx="2" presStyleCnt="6"/>
      <dgm:spPr/>
    </dgm:pt>
    <dgm:pt modelId="{3F07F681-2A5D-4AAB-AD6C-4F9F50B85D01}" type="pres">
      <dgm:prSet presAssocID="{DBE4BA20-F76C-4027-8916-DB2C230E9507}" presName="Parent3" presStyleLbl="revTx" presStyleIdx="2" presStyleCnt="6">
        <dgm:presLayoutVars>
          <dgm:chMax val="1"/>
          <dgm:chPref val="1"/>
          <dgm:bulletEnabled val="1"/>
        </dgm:presLayoutVars>
      </dgm:prSet>
      <dgm:spPr/>
    </dgm:pt>
    <dgm:pt modelId="{F579E6A3-E6A3-4B0B-BFE2-36B9E280AE5B}" type="pres">
      <dgm:prSet presAssocID="{694D3E73-935A-43FF-B7FF-5F908E67FC3C}" presName="Accent4" presStyleCnt="0"/>
      <dgm:spPr/>
    </dgm:pt>
    <dgm:pt modelId="{3BD412BD-655C-4921-B9CD-CF43451E17AA}" type="pres">
      <dgm:prSet presAssocID="{694D3E73-935A-43FF-B7FF-5F908E67FC3C}" presName="Accent" presStyleLbl="node1" presStyleIdx="3" presStyleCnt="6"/>
      <dgm:spPr/>
    </dgm:pt>
    <dgm:pt modelId="{C5DB596D-C925-46EE-90A3-2E3F7D789BAB}" type="pres">
      <dgm:prSet presAssocID="{694D3E73-935A-43FF-B7FF-5F908E67FC3C}" presName="Parent4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DF8F3A7F-EF95-49EF-BB2E-79F0AE568BD5}" type="pres">
      <dgm:prSet presAssocID="{BDC0CAA1-71CA-4F88-98A9-7ED4AE8B9C5E}" presName="Accent5" presStyleCnt="0"/>
      <dgm:spPr/>
    </dgm:pt>
    <dgm:pt modelId="{FB2ACF7A-B764-40E2-8F21-0828F67BA6A1}" type="pres">
      <dgm:prSet presAssocID="{BDC0CAA1-71CA-4F88-98A9-7ED4AE8B9C5E}" presName="Accent" presStyleLbl="node1" presStyleIdx="4" presStyleCnt="6"/>
      <dgm:spPr/>
    </dgm:pt>
    <dgm:pt modelId="{04B6FADD-D28A-4EBC-908B-630805155682}" type="pres">
      <dgm:prSet presAssocID="{BDC0CAA1-71CA-4F88-98A9-7ED4AE8B9C5E}" presName="Parent5" presStyleLbl="revTx" presStyleIdx="4" presStyleCnt="6">
        <dgm:presLayoutVars>
          <dgm:chMax val="1"/>
          <dgm:chPref val="1"/>
          <dgm:bulletEnabled val="1"/>
        </dgm:presLayoutVars>
      </dgm:prSet>
      <dgm:spPr/>
    </dgm:pt>
    <dgm:pt modelId="{8ACAFA5C-4FCC-41C7-BFC5-C5D18308B7D8}" type="pres">
      <dgm:prSet presAssocID="{29E76A28-8238-4176-9E82-392F85D665AD}" presName="Accent6" presStyleCnt="0"/>
      <dgm:spPr/>
    </dgm:pt>
    <dgm:pt modelId="{A4E62A9D-6993-4C37-850F-FF35552F6CF7}" type="pres">
      <dgm:prSet presAssocID="{29E76A28-8238-4176-9E82-392F85D665AD}" presName="Accent" presStyleLbl="node1" presStyleIdx="5" presStyleCnt="6"/>
      <dgm:spPr/>
    </dgm:pt>
    <dgm:pt modelId="{497CF660-5C98-4A99-AD4A-C6849903919B}" type="pres">
      <dgm:prSet presAssocID="{29E76A28-8238-4176-9E82-392F85D665AD}" presName="Parent6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7AC5DA00-D551-4BFF-9097-8EBD63FD9E6C}" type="presOf" srcId="{29E76A28-8238-4176-9E82-392F85D665AD}" destId="{497CF660-5C98-4A99-AD4A-C6849903919B}" srcOrd="0" destOrd="0" presId="urn:microsoft.com/office/officeart/2009/layout/CircleArrowProcess"/>
    <dgm:cxn modelId="{6074BF1B-876E-455C-BE67-A206E058ED20}" type="presOf" srcId="{BBA7AA2F-AD90-4F81-8EAE-1131457B5323}" destId="{FB94A62E-7FF3-43AF-954E-8145EC4CB54B}" srcOrd="0" destOrd="0" presId="urn:microsoft.com/office/officeart/2009/layout/CircleArrowProcess"/>
    <dgm:cxn modelId="{CA33B52F-3C98-4FA4-ACBC-571EB4FC2CFC}" srcId="{A95E8B05-26CC-488E-AD3F-05CF4B2CF311}" destId="{694D3E73-935A-43FF-B7FF-5F908E67FC3C}" srcOrd="3" destOrd="0" parTransId="{7A00C9FD-C69D-4C03-8220-F826F4CFA70A}" sibTransId="{C00F7307-94AA-4328-848B-9BB236C4B3BD}"/>
    <dgm:cxn modelId="{D64E1334-3DB2-414D-8982-8FD49F337472}" srcId="{A95E8B05-26CC-488E-AD3F-05CF4B2CF311}" destId="{BBA7AA2F-AD90-4F81-8EAE-1131457B5323}" srcOrd="1" destOrd="0" parTransId="{0D5B4471-0881-4AF6-BC82-BF69AD673B38}" sibTransId="{1A03A919-8B17-4E3F-9307-75FF592C1C4E}"/>
    <dgm:cxn modelId="{82D52343-ED0D-4052-B54E-E1A4A3A52977}" type="presOf" srcId="{DBE4BA20-F76C-4027-8916-DB2C230E9507}" destId="{3F07F681-2A5D-4AAB-AD6C-4F9F50B85D01}" srcOrd="0" destOrd="0" presId="urn:microsoft.com/office/officeart/2009/layout/CircleArrowProcess"/>
    <dgm:cxn modelId="{3F6E6282-854F-42DF-A27E-0FD96B25360E}" srcId="{A95E8B05-26CC-488E-AD3F-05CF4B2CF311}" destId="{4FA90161-B2FA-4C9B-BB8A-5194AEF3131E}" srcOrd="0" destOrd="0" parTransId="{26C4E76B-8720-4F74-81E2-523865706524}" sibTransId="{36055493-B449-46C9-8A31-DC2B62F5E3E7}"/>
    <dgm:cxn modelId="{B5A22A8C-5BA7-4A53-932A-62C310D4092D}" srcId="{A95E8B05-26CC-488E-AD3F-05CF4B2CF311}" destId="{29E76A28-8238-4176-9E82-392F85D665AD}" srcOrd="5" destOrd="0" parTransId="{139A1431-8AE0-432E-A67E-C56282FBFE63}" sibTransId="{A3165598-5D21-4796-A7AA-AD9BF3B5ABC8}"/>
    <dgm:cxn modelId="{94EFF7AF-98DE-405E-BAF7-24D5BD6335C9}" type="presOf" srcId="{BDC0CAA1-71CA-4F88-98A9-7ED4AE8B9C5E}" destId="{04B6FADD-D28A-4EBC-908B-630805155682}" srcOrd="0" destOrd="0" presId="urn:microsoft.com/office/officeart/2009/layout/CircleArrowProcess"/>
    <dgm:cxn modelId="{706515B2-0CED-41DD-BBBA-5DCFEFC02268}" type="presOf" srcId="{4FA90161-B2FA-4C9B-BB8A-5194AEF3131E}" destId="{DCFB1BC7-15D5-4CC3-A635-8D8E9DC0D312}" srcOrd="0" destOrd="0" presId="urn:microsoft.com/office/officeart/2009/layout/CircleArrowProcess"/>
    <dgm:cxn modelId="{BB8B32C8-E9AC-41EA-8896-663698F1BBCE}" srcId="{A95E8B05-26CC-488E-AD3F-05CF4B2CF311}" destId="{DBE4BA20-F76C-4027-8916-DB2C230E9507}" srcOrd="2" destOrd="0" parTransId="{73A48CE3-3DF8-4601-924D-109518111E38}" sibTransId="{ACC518E0-8E1A-4AD2-B968-D1ABB4C7DE7A}"/>
    <dgm:cxn modelId="{D702AFD2-74F8-42A4-9259-E4F8F91A204D}" type="presOf" srcId="{A95E8B05-26CC-488E-AD3F-05CF4B2CF311}" destId="{62A37DFF-B3F2-466A-876C-107A8619218B}" srcOrd="0" destOrd="0" presId="urn:microsoft.com/office/officeart/2009/layout/CircleArrowProcess"/>
    <dgm:cxn modelId="{5D0B7AD9-06F1-4DE2-B1CA-5C1DFAF930A0}" srcId="{A95E8B05-26CC-488E-AD3F-05CF4B2CF311}" destId="{BDC0CAA1-71CA-4F88-98A9-7ED4AE8B9C5E}" srcOrd="4" destOrd="0" parTransId="{A8803B64-6D68-4050-9EA5-B310310A5BF7}" sibTransId="{DE154655-8CBF-456E-A76F-5D14D7FA931B}"/>
    <dgm:cxn modelId="{25A409DE-F759-482C-91B7-A4EF19A3D62B}" type="presOf" srcId="{694D3E73-935A-43FF-B7FF-5F908E67FC3C}" destId="{C5DB596D-C925-46EE-90A3-2E3F7D789BAB}" srcOrd="0" destOrd="0" presId="urn:microsoft.com/office/officeart/2009/layout/CircleArrowProcess"/>
    <dgm:cxn modelId="{62904F49-A694-4629-800F-6FDA515E07F3}" type="presParOf" srcId="{62A37DFF-B3F2-466A-876C-107A8619218B}" destId="{F6A5882A-0856-41B9-B2CA-635BF8EF8DE1}" srcOrd="0" destOrd="0" presId="urn:microsoft.com/office/officeart/2009/layout/CircleArrowProcess"/>
    <dgm:cxn modelId="{CEC70693-8971-4A62-B1C6-B73926B7E667}" type="presParOf" srcId="{F6A5882A-0856-41B9-B2CA-635BF8EF8DE1}" destId="{24CC830D-082B-4388-944D-8DF1A1941824}" srcOrd="0" destOrd="0" presId="urn:microsoft.com/office/officeart/2009/layout/CircleArrowProcess"/>
    <dgm:cxn modelId="{1D1B1B35-FB68-4350-9853-9BFA4DE9EA59}" type="presParOf" srcId="{62A37DFF-B3F2-466A-876C-107A8619218B}" destId="{DCFB1BC7-15D5-4CC3-A635-8D8E9DC0D312}" srcOrd="1" destOrd="0" presId="urn:microsoft.com/office/officeart/2009/layout/CircleArrowProcess"/>
    <dgm:cxn modelId="{D575A516-5FB3-484E-B301-03A59A529825}" type="presParOf" srcId="{62A37DFF-B3F2-466A-876C-107A8619218B}" destId="{50D53D88-AA54-4E96-A30E-D54B86350CEE}" srcOrd="2" destOrd="0" presId="urn:microsoft.com/office/officeart/2009/layout/CircleArrowProcess"/>
    <dgm:cxn modelId="{33CC097A-60F7-4AFB-B493-8800D3BBE75C}" type="presParOf" srcId="{50D53D88-AA54-4E96-A30E-D54B86350CEE}" destId="{67CC44D0-CFF7-4808-A83D-1F602E8E0C36}" srcOrd="0" destOrd="0" presId="urn:microsoft.com/office/officeart/2009/layout/CircleArrowProcess"/>
    <dgm:cxn modelId="{016580A2-66BA-48F8-88F7-772C2F4CAB80}" type="presParOf" srcId="{62A37DFF-B3F2-466A-876C-107A8619218B}" destId="{FB94A62E-7FF3-43AF-954E-8145EC4CB54B}" srcOrd="3" destOrd="0" presId="urn:microsoft.com/office/officeart/2009/layout/CircleArrowProcess"/>
    <dgm:cxn modelId="{369790FA-00DA-41CB-9972-ADF3A785CF9B}" type="presParOf" srcId="{62A37DFF-B3F2-466A-876C-107A8619218B}" destId="{8EF83EB4-CF6A-49D8-9BBD-BE756C668CAF}" srcOrd="4" destOrd="0" presId="urn:microsoft.com/office/officeart/2009/layout/CircleArrowProcess"/>
    <dgm:cxn modelId="{915C5730-8173-415F-914E-E46FA2272EBE}" type="presParOf" srcId="{8EF83EB4-CF6A-49D8-9BBD-BE756C668CAF}" destId="{A89964EE-C181-47A0-9FDA-78744D753C50}" srcOrd="0" destOrd="0" presId="urn:microsoft.com/office/officeart/2009/layout/CircleArrowProcess"/>
    <dgm:cxn modelId="{E516DEA0-B9DF-42DE-A008-42CBEA020FB8}" type="presParOf" srcId="{62A37DFF-B3F2-466A-876C-107A8619218B}" destId="{3F07F681-2A5D-4AAB-AD6C-4F9F50B85D01}" srcOrd="5" destOrd="0" presId="urn:microsoft.com/office/officeart/2009/layout/CircleArrowProcess"/>
    <dgm:cxn modelId="{A692C79D-A0BC-41A0-B3F7-E1A33A3D1858}" type="presParOf" srcId="{62A37DFF-B3F2-466A-876C-107A8619218B}" destId="{F579E6A3-E6A3-4B0B-BFE2-36B9E280AE5B}" srcOrd="6" destOrd="0" presId="urn:microsoft.com/office/officeart/2009/layout/CircleArrowProcess"/>
    <dgm:cxn modelId="{9272E0B1-58EE-44C7-A5FD-CD2541B235CB}" type="presParOf" srcId="{F579E6A3-E6A3-4B0B-BFE2-36B9E280AE5B}" destId="{3BD412BD-655C-4921-B9CD-CF43451E17AA}" srcOrd="0" destOrd="0" presId="urn:microsoft.com/office/officeart/2009/layout/CircleArrowProcess"/>
    <dgm:cxn modelId="{3BEDF411-46BD-42B4-A97A-62A4983C7FE1}" type="presParOf" srcId="{62A37DFF-B3F2-466A-876C-107A8619218B}" destId="{C5DB596D-C925-46EE-90A3-2E3F7D789BAB}" srcOrd="7" destOrd="0" presId="urn:microsoft.com/office/officeart/2009/layout/CircleArrowProcess"/>
    <dgm:cxn modelId="{01297A90-672A-4DEE-8F06-017731BADCC7}" type="presParOf" srcId="{62A37DFF-B3F2-466A-876C-107A8619218B}" destId="{DF8F3A7F-EF95-49EF-BB2E-79F0AE568BD5}" srcOrd="8" destOrd="0" presId="urn:microsoft.com/office/officeart/2009/layout/CircleArrowProcess"/>
    <dgm:cxn modelId="{A3DAE49A-7B7A-40C4-BF04-EF1704F63BC7}" type="presParOf" srcId="{DF8F3A7F-EF95-49EF-BB2E-79F0AE568BD5}" destId="{FB2ACF7A-B764-40E2-8F21-0828F67BA6A1}" srcOrd="0" destOrd="0" presId="urn:microsoft.com/office/officeart/2009/layout/CircleArrowProcess"/>
    <dgm:cxn modelId="{6D0787F7-456A-4BF7-B044-A9C5C13141C8}" type="presParOf" srcId="{62A37DFF-B3F2-466A-876C-107A8619218B}" destId="{04B6FADD-D28A-4EBC-908B-630805155682}" srcOrd="9" destOrd="0" presId="urn:microsoft.com/office/officeart/2009/layout/CircleArrowProcess"/>
    <dgm:cxn modelId="{7785F540-DB17-44AB-91A4-ADA7F9450076}" type="presParOf" srcId="{62A37DFF-B3F2-466A-876C-107A8619218B}" destId="{8ACAFA5C-4FCC-41C7-BFC5-C5D18308B7D8}" srcOrd="10" destOrd="0" presId="urn:microsoft.com/office/officeart/2009/layout/CircleArrowProcess"/>
    <dgm:cxn modelId="{F1B957F1-FBBB-45F5-9C9A-9D98CADB821E}" type="presParOf" srcId="{8ACAFA5C-4FCC-41C7-BFC5-C5D18308B7D8}" destId="{A4E62A9D-6993-4C37-850F-FF35552F6CF7}" srcOrd="0" destOrd="0" presId="urn:microsoft.com/office/officeart/2009/layout/CircleArrowProcess"/>
    <dgm:cxn modelId="{2226ABFA-67FD-44B9-B965-03ED3E0B0A03}" type="presParOf" srcId="{62A37DFF-B3F2-466A-876C-107A8619218B}" destId="{497CF660-5C98-4A99-AD4A-C6849903919B}" srcOrd="1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C830D-082B-4388-944D-8DF1A1941824}">
      <dsp:nvSpPr>
        <dsp:cNvPr id="0" name=""/>
        <dsp:cNvSpPr/>
      </dsp:nvSpPr>
      <dsp:spPr>
        <a:xfrm>
          <a:off x="1793846" y="0"/>
          <a:ext cx="1424413" cy="142456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CFB1BC7-15D5-4CC3-A635-8D8E9DC0D312}">
      <dsp:nvSpPr>
        <dsp:cNvPr id="0" name=""/>
        <dsp:cNvSpPr/>
      </dsp:nvSpPr>
      <dsp:spPr>
        <a:xfrm>
          <a:off x="2108334" y="515857"/>
          <a:ext cx="794903" cy="397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>
              <a:solidFill>
                <a:schemeClr val="bg1"/>
              </a:solidFill>
            </a:rPr>
            <a:t>Data Collection</a:t>
          </a:r>
        </a:p>
      </dsp:txBody>
      <dsp:txXfrm>
        <a:off x="2108334" y="515857"/>
        <a:ext cx="794903" cy="397188"/>
      </dsp:txXfrm>
    </dsp:sp>
    <dsp:sp modelId="{67CC44D0-CFF7-4808-A83D-1F602E8E0C36}">
      <dsp:nvSpPr>
        <dsp:cNvPr id="0" name=""/>
        <dsp:cNvSpPr/>
      </dsp:nvSpPr>
      <dsp:spPr>
        <a:xfrm>
          <a:off x="1398131" y="818760"/>
          <a:ext cx="1424413" cy="142456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94A62E-7FF3-43AF-954E-8145EC4CB54B}">
      <dsp:nvSpPr>
        <dsp:cNvPr id="0" name=""/>
        <dsp:cNvSpPr/>
      </dsp:nvSpPr>
      <dsp:spPr>
        <a:xfrm>
          <a:off x="1711016" y="1336243"/>
          <a:ext cx="794903" cy="397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Data Grasp</a:t>
          </a:r>
        </a:p>
      </dsp:txBody>
      <dsp:txXfrm>
        <a:off x="1711016" y="1336243"/>
        <a:ext cx="794903" cy="397188"/>
      </dsp:txXfrm>
    </dsp:sp>
    <dsp:sp modelId="{A89964EE-C181-47A0-9FDA-78744D753C50}">
      <dsp:nvSpPr>
        <dsp:cNvPr id="0" name=""/>
        <dsp:cNvSpPr/>
      </dsp:nvSpPr>
      <dsp:spPr>
        <a:xfrm>
          <a:off x="1793846" y="1640230"/>
          <a:ext cx="1424413" cy="1424567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F07F681-2A5D-4AAB-AD6C-4F9F50B85D01}">
      <dsp:nvSpPr>
        <dsp:cNvPr id="0" name=""/>
        <dsp:cNvSpPr/>
      </dsp:nvSpPr>
      <dsp:spPr>
        <a:xfrm>
          <a:off x="2108334" y="2156087"/>
          <a:ext cx="794903" cy="397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Data Pre-processing</a:t>
          </a:r>
        </a:p>
      </dsp:txBody>
      <dsp:txXfrm>
        <a:off x="2108334" y="2156087"/>
        <a:ext cx="794903" cy="397188"/>
      </dsp:txXfrm>
    </dsp:sp>
    <dsp:sp modelId="{3BD412BD-655C-4921-B9CD-CF43451E17AA}">
      <dsp:nvSpPr>
        <dsp:cNvPr id="0" name=""/>
        <dsp:cNvSpPr/>
      </dsp:nvSpPr>
      <dsp:spPr>
        <a:xfrm>
          <a:off x="1398131" y="2460616"/>
          <a:ext cx="1424413" cy="142456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5DB596D-C925-46EE-90A3-2E3F7D789BAB}">
      <dsp:nvSpPr>
        <dsp:cNvPr id="0" name=""/>
        <dsp:cNvSpPr/>
      </dsp:nvSpPr>
      <dsp:spPr>
        <a:xfrm>
          <a:off x="1711016" y="2976473"/>
          <a:ext cx="794903" cy="397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AWS Services</a:t>
          </a:r>
        </a:p>
      </dsp:txBody>
      <dsp:txXfrm>
        <a:off x="1711016" y="2976473"/>
        <a:ext cx="794903" cy="397188"/>
      </dsp:txXfrm>
    </dsp:sp>
    <dsp:sp modelId="{FB2ACF7A-B764-40E2-8F21-0828F67BA6A1}">
      <dsp:nvSpPr>
        <dsp:cNvPr id="0" name=""/>
        <dsp:cNvSpPr/>
      </dsp:nvSpPr>
      <dsp:spPr>
        <a:xfrm>
          <a:off x="1793846" y="3279919"/>
          <a:ext cx="1424413" cy="1424567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4B6FADD-D28A-4EBC-908B-630805155682}">
      <dsp:nvSpPr>
        <dsp:cNvPr id="0" name=""/>
        <dsp:cNvSpPr/>
      </dsp:nvSpPr>
      <dsp:spPr>
        <a:xfrm>
          <a:off x="2108334" y="3795776"/>
          <a:ext cx="794903" cy="397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Evaluation Metrics</a:t>
          </a:r>
        </a:p>
      </dsp:txBody>
      <dsp:txXfrm>
        <a:off x="2108334" y="3795776"/>
        <a:ext cx="794903" cy="397188"/>
      </dsp:txXfrm>
    </dsp:sp>
    <dsp:sp modelId="{A4E62A9D-6993-4C37-850F-FF35552F6CF7}">
      <dsp:nvSpPr>
        <dsp:cNvPr id="0" name=""/>
        <dsp:cNvSpPr/>
      </dsp:nvSpPr>
      <dsp:spPr>
        <a:xfrm>
          <a:off x="1499665" y="4194048"/>
          <a:ext cx="1223750" cy="1224618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97CF660-5C98-4A99-AD4A-C6849903919B}">
      <dsp:nvSpPr>
        <dsp:cNvPr id="0" name=""/>
        <dsp:cNvSpPr/>
      </dsp:nvSpPr>
      <dsp:spPr>
        <a:xfrm>
          <a:off x="1711016" y="4616162"/>
          <a:ext cx="794903" cy="397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Algorithms</a:t>
          </a:r>
        </a:p>
      </dsp:txBody>
      <dsp:txXfrm>
        <a:off x="1711016" y="4616162"/>
        <a:ext cx="794903" cy="397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01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4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9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73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87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10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46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8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771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1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92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43EDD-D0D2-447F-B24F-3717AF4B109D}" type="datetime1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53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4E73A4-1B83-4F7A-94BF-A368986494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364" b="9091"/>
          <a:stretch/>
        </p:blipFill>
        <p:spPr>
          <a:xfrm>
            <a:off x="3561240" y="-172734"/>
            <a:ext cx="864981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BFE06E-2944-40BF-9EFB-43F84A655B1C}"/>
              </a:ext>
            </a:extLst>
          </p:cNvPr>
          <p:cNvSpPr txBox="1"/>
          <p:nvPr/>
        </p:nvSpPr>
        <p:spPr>
          <a:xfrm>
            <a:off x="481029" y="1094966"/>
            <a:ext cx="4759844" cy="31289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dirty="0">
                <a:ln w="22225">
                  <a:solidFill>
                    <a:schemeClr val="accent2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Assimilation of Machine Learning and Cloud Computing for Supply Chain Industry.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45C365-8A00-4CAF-98DE-0D745AFA9B56}"/>
              </a:ext>
            </a:extLst>
          </p:cNvPr>
          <p:cNvSpPr txBox="1"/>
          <p:nvPr/>
        </p:nvSpPr>
        <p:spPr>
          <a:xfrm>
            <a:off x="833073" y="5672831"/>
            <a:ext cx="3625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By - Tirth Girish Pipalia</a:t>
            </a:r>
          </a:p>
          <a:p>
            <a:r>
              <a:rPr lang="en-IN" dirty="0"/>
              <a:t>Student Id - 10524692</a:t>
            </a:r>
          </a:p>
          <a:p>
            <a:r>
              <a:rPr lang="en-IN" dirty="0"/>
              <a:t>Course - MSc in Business Analytics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6DEC64-E9BD-4E59-90F6-12F746453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-12657"/>
            <a:ext cx="25336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79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Right Triangle 65">
            <a:extLst>
              <a:ext uri="{FF2B5EF4-FFF2-40B4-BE49-F238E27FC236}">
                <a16:creationId xmlns:a16="http://schemas.microsoft.com/office/drawing/2014/main" id="{F526F6B3-B75E-42DA-AEDC-28BE045C208F}"/>
              </a:ext>
            </a:extLst>
          </p:cNvPr>
          <p:cNvSpPr/>
          <p:nvPr/>
        </p:nvSpPr>
        <p:spPr>
          <a:xfrm rot="10800000">
            <a:off x="11079635" y="87899"/>
            <a:ext cx="994299" cy="1109208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Right Triangle 67">
            <a:extLst>
              <a:ext uri="{FF2B5EF4-FFF2-40B4-BE49-F238E27FC236}">
                <a16:creationId xmlns:a16="http://schemas.microsoft.com/office/drawing/2014/main" id="{563E16D3-2AB0-43BF-BED0-CE53085F9064}"/>
              </a:ext>
            </a:extLst>
          </p:cNvPr>
          <p:cNvSpPr/>
          <p:nvPr/>
        </p:nvSpPr>
        <p:spPr>
          <a:xfrm rot="13679629">
            <a:off x="11095057" y="864929"/>
            <a:ext cx="807147" cy="66435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0" name="Right Triangle 69">
            <a:extLst>
              <a:ext uri="{FF2B5EF4-FFF2-40B4-BE49-F238E27FC236}">
                <a16:creationId xmlns:a16="http://schemas.microsoft.com/office/drawing/2014/main" id="{A6C1B03A-341F-4694-A6E1-CAE42E24662C}"/>
              </a:ext>
            </a:extLst>
          </p:cNvPr>
          <p:cNvSpPr/>
          <p:nvPr/>
        </p:nvSpPr>
        <p:spPr>
          <a:xfrm rot="2995311">
            <a:off x="11641163" y="1582981"/>
            <a:ext cx="807147" cy="664355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2" name="Right Triangle 71">
            <a:extLst>
              <a:ext uri="{FF2B5EF4-FFF2-40B4-BE49-F238E27FC236}">
                <a16:creationId xmlns:a16="http://schemas.microsoft.com/office/drawing/2014/main" id="{BA35EAA5-0AE2-4EDF-8618-AF6FDA87FD3D}"/>
              </a:ext>
            </a:extLst>
          </p:cNvPr>
          <p:cNvSpPr/>
          <p:nvPr/>
        </p:nvSpPr>
        <p:spPr>
          <a:xfrm>
            <a:off x="118369" y="5634761"/>
            <a:ext cx="994299" cy="110920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4" name="Right Triangle 73">
            <a:extLst>
              <a:ext uri="{FF2B5EF4-FFF2-40B4-BE49-F238E27FC236}">
                <a16:creationId xmlns:a16="http://schemas.microsoft.com/office/drawing/2014/main" id="{CB262C4F-29AA-4248-9B2F-276F96C95C76}"/>
              </a:ext>
            </a:extLst>
          </p:cNvPr>
          <p:cNvSpPr/>
          <p:nvPr/>
        </p:nvSpPr>
        <p:spPr>
          <a:xfrm rot="19066000">
            <a:off x="713128" y="5446614"/>
            <a:ext cx="994299" cy="1109208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6" name="Right Triangle 75">
            <a:extLst>
              <a:ext uri="{FF2B5EF4-FFF2-40B4-BE49-F238E27FC236}">
                <a16:creationId xmlns:a16="http://schemas.microsoft.com/office/drawing/2014/main" id="{8D009874-5645-4DED-BE77-7501F1C7BB00}"/>
              </a:ext>
            </a:extLst>
          </p:cNvPr>
          <p:cNvSpPr/>
          <p:nvPr/>
        </p:nvSpPr>
        <p:spPr>
          <a:xfrm rot="8346687">
            <a:off x="1425295" y="6398874"/>
            <a:ext cx="807147" cy="664355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0EEB41-CA96-409E-9AB1-5E03500F1D74}"/>
              </a:ext>
            </a:extLst>
          </p:cNvPr>
          <p:cNvSpPr/>
          <p:nvPr/>
        </p:nvSpPr>
        <p:spPr>
          <a:xfrm>
            <a:off x="-1379163" y="413"/>
            <a:ext cx="5370991" cy="76944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4400" b="1" u="sng" dirty="0">
                <a:solidFill>
                  <a:schemeClr val="accent2"/>
                </a:solidFill>
              </a:rPr>
              <a:t>Amazon S3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8B60AE-5029-4884-BD20-66F7EC2EC7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987189"/>
            <a:ext cx="6573520" cy="3124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8F93D6-33A7-4BEA-A0C4-A84FD7C8891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29547" y="2066777"/>
            <a:ext cx="6732905" cy="31471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329F74-B217-45B2-82D3-D16DCAD576B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161429" y="5198814"/>
            <a:ext cx="8438453" cy="14795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D73202-BF6D-4F90-A613-1D337AF038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4606" y="6662"/>
            <a:ext cx="6200775" cy="20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11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89634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760EDC-C280-4378-B255-EFE199957D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52795" y="1885942"/>
            <a:ext cx="5013950" cy="308611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D1CEE39-A6DC-4DE0-9789-206F1A988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26744" y="889634"/>
            <a:ext cx="0" cy="507492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C9896E6-7790-4579-816E-6E7FC58F8301}"/>
              </a:ext>
            </a:extLst>
          </p:cNvPr>
          <p:cNvSpPr/>
          <p:nvPr/>
        </p:nvSpPr>
        <p:spPr>
          <a:xfrm>
            <a:off x="2767245" y="-27586"/>
            <a:ext cx="6718998" cy="8202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u="sng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+mj-lt"/>
                <a:ea typeface="+mj-ea"/>
                <a:cs typeface="+mj-cs"/>
              </a:rPr>
              <a:t>Exploratory Data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517366-F73C-423C-94FC-5F041033181E}"/>
              </a:ext>
            </a:extLst>
          </p:cNvPr>
          <p:cNvSpPr txBox="1"/>
          <p:nvPr/>
        </p:nvSpPr>
        <p:spPr>
          <a:xfrm>
            <a:off x="7861947" y="5345762"/>
            <a:ext cx="4589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Total Sales for All Region</a:t>
            </a:r>
            <a:endParaRPr lang="en-IN" b="1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BCF44E-32FA-48C6-9905-32688817C79F}"/>
              </a:ext>
            </a:extLst>
          </p:cNvPr>
          <p:cNvSpPr txBox="1"/>
          <p:nvPr/>
        </p:nvSpPr>
        <p:spPr>
          <a:xfrm>
            <a:off x="1134124" y="5456482"/>
            <a:ext cx="4580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b="1" u="sng" dirty="0"/>
              <a:t>Region with Most Loss</a:t>
            </a:r>
            <a:endParaRPr lang="en-IN" b="1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9785C5-A877-4C5E-BB30-60DB1B90756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386744" y="1885942"/>
            <a:ext cx="5426764" cy="308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6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79654E-1FF0-4E77-AA68-BAF023C7B8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2399" y="536307"/>
            <a:ext cx="4314825" cy="4854843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AD8A7F-EF70-43EB-B092-039DE3063F8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95875" y="1295399"/>
            <a:ext cx="6943726" cy="48101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8AF5D4-4489-4940-BD31-1FC264F06E90}"/>
              </a:ext>
            </a:extLst>
          </p:cNvPr>
          <p:cNvSpPr txBox="1"/>
          <p:nvPr/>
        </p:nvSpPr>
        <p:spPr>
          <a:xfrm>
            <a:off x="4566461" y="256759"/>
            <a:ext cx="72902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u="sng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+mj-lt"/>
                <a:ea typeface="+mj-ea"/>
                <a:cs typeface="+mj-cs"/>
              </a:rPr>
              <a:t>Exploratory Data Analysis</a:t>
            </a:r>
          </a:p>
        </p:txBody>
      </p:sp>
      <p:sp>
        <p:nvSpPr>
          <p:cNvPr id="6" name="Diagonal Stripe 5">
            <a:extLst>
              <a:ext uri="{FF2B5EF4-FFF2-40B4-BE49-F238E27FC236}">
                <a16:creationId xmlns:a16="http://schemas.microsoft.com/office/drawing/2014/main" id="{8CFF2820-904D-46CA-88BB-F6C47E66D685}"/>
              </a:ext>
            </a:extLst>
          </p:cNvPr>
          <p:cNvSpPr/>
          <p:nvPr/>
        </p:nvSpPr>
        <p:spPr>
          <a:xfrm rot="16200000">
            <a:off x="223358" y="5643174"/>
            <a:ext cx="993508" cy="1436143"/>
          </a:xfrm>
          <a:prstGeom prst="diagStrip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4736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E9E43F-4001-4D04-B757-FEA5BE473330}"/>
              </a:ext>
            </a:extLst>
          </p:cNvPr>
          <p:cNvSpPr txBox="1"/>
          <p:nvPr/>
        </p:nvSpPr>
        <p:spPr>
          <a:xfrm>
            <a:off x="3048740" y="0"/>
            <a:ext cx="6094520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u="sng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+mj-lt"/>
                <a:ea typeface="+mj-ea"/>
                <a:cs typeface="+mj-cs"/>
              </a:rPr>
              <a:t>Data Pre-processing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2491AC-F0D8-47E8-A9E8-BDF8DC727A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3024" y="1405975"/>
            <a:ext cx="3311367" cy="23340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FDC4D6-F18F-40E5-B0AD-4AC43C51A8A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3024" y="3617466"/>
            <a:ext cx="3311363" cy="216032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DE1E9D-4536-438D-8DBB-F0CDC6FA9936}"/>
              </a:ext>
            </a:extLst>
          </p:cNvPr>
          <p:cNvCxnSpPr>
            <a:cxnSpLocks/>
          </p:cNvCxnSpPr>
          <p:nvPr/>
        </p:nvCxnSpPr>
        <p:spPr>
          <a:xfrm>
            <a:off x="3435650" y="1080207"/>
            <a:ext cx="0" cy="5507022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EB8F94DC-109B-43AC-90F2-AB03F381443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551423" y="1405975"/>
            <a:ext cx="8445381" cy="461389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7B297B-28AC-498E-9AB3-D2A587189AA4}"/>
              </a:ext>
            </a:extLst>
          </p:cNvPr>
          <p:cNvCxnSpPr>
            <a:cxnSpLocks/>
          </p:cNvCxnSpPr>
          <p:nvPr/>
        </p:nvCxnSpPr>
        <p:spPr>
          <a:xfrm flipV="1">
            <a:off x="266330" y="1349785"/>
            <a:ext cx="11798423" cy="17446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CF45FE1-4946-4C22-9F84-4A331EAF40D9}"/>
              </a:ext>
            </a:extLst>
          </p:cNvPr>
          <p:cNvSpPr txBox="1"/>
          <p:nvPr/>
        </p:nvSpPr>
        <p:spPr>
          <a:xfrm>
            <a:off x="1091948" y="849376"/>
            <a:ext cx="139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u="sng" dirty="0"/>
              <a:t>SMOTE</a:t>
            </a:r>
            <a:endParaRPr lang="en-IN" b="1" u="sn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6D073D-26C2-4B13-AFE2-5A65604246BA}"/>
              </a:ext>
            </a:extLst>
          </p:cNvPr>
          <p:cNvSpPr txBox="1"/>
          <p:nvPr/>
        </p:nvSpPr>
        <p:spPr>
          <a:xfrm>
            <a:off x="7226422" y="849375"/>
            <a:ext cx="2103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u="sng" dirty="0"/>
              <a:t>Heat Map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23E75D-092C-42B3-9113-A90B53F2D0BE}"/>
              </a:ext>
            </a:extLst>
          </p:cNvPr>
          <p:cNvSpPr txBox="1"/>
          <p:nvPr/>
        </p:nvSpPr>
        <p:spPr>
          <a:xfrm>
            <a:off x="164590" y="6220915"/>
            <a:ext cx="3145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/>
              <a:t>For handling imbalanced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59C14B-3961-4955-8BB9-4B0B9F78B19F}"/>
              </a:ext>
            </a:extLst>
          </p:cNvPr>
          <p:cNvSpPr txBox="1"/>
          <p:nvPr/>
        </p:nvSpPr>
        <p:spPr>
          <a:xfrm>
            <a:off x="5324627" y="6220915"/>
            <a:ext cx="5570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/>
              <a:t>For handling co-relationship between features of dataset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BD16D8C-1D44-413E-A21F-E31155E03B3E}"/>
              </a:ext>
            </a:extLst>
          </p:cNvPr>
          <p:cNvCxnSpPr>
            <a:cxnSpLocks/>
          </p:cNvCxnSpPr>
          <p:nvPr/>
        </p:nvCxnSpPr>
        <p:spPr>
          <a:xfrm flipV="1">
            <a:off x="43024" y="6099836"/>
            <a:ext cx="11798423" cy="17446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79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E9E43F-4001-4D04-B757-FEA5BE473330}"/>
              </a:ext>
            </a:extLst>
          </p:cNvPr>
          <p:cNvSpPr txBox="1"/>
          <p:nvPr/>
        </p:nvSpPr>
        <p:spPr>
          <a:xfrm>
            <a:off x="190130" y="-81655"/>
            <a:ext cx="6094520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u="sng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+mj-lt"/>
                <a:ea typeface="+mj-ea"/>
                <a:cs typeface="+mj-cs"/>
              </a:rPr>
              <a:t>Data Pre-processing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7B297B-28AC-498E-9AB3-D2A587189AA4}"/>
              </a:ext>
            </a:extLst>
          </p:cNvPr>
          <p:cNvCxnSpPr>
            <a:cxnSpLocks/>
          </p:cNvCxnSpPr>
          <p:nvPr/>
        </p:nvCxnSpPr>
        <p:spPr>
          <a:xfrm>
            <a:off x="445363" y="3493758"/>
            <a:ext cx="5650637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CF45FE1-4946-4C22-9F84-4A331EAF40D9}"/>
              </a:ext>
            </a:extLst>
          </p:cNvPr>
          <p:cNvSpPr txBox="1"/>
          <p:nvPr/>
        </p:nvSpPr>
        <p:spPr>
          <a:xfrm>
            <a:off x="445363" y="750055"/>
            <a:ext cx="5466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u="sng" dirty="0"/>
              <a:t>Standard Scaler: To Standardize Data</a:t>
            </a:r>
            <a:endParaRPr lang="en-IN" b="1" u="sn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6D073D-26C2-4B13-AFE2-5A65604246BA}"/>
              </a:ext>
            </a:extLst>
          </p:cNvPr>
          <p:cNvSpPr txBox="1"/>
          <p:nvPr/>
        </p:nvSpPr>
        <p:spPr>
          <a:xfrm>
            <a:off x="142668" y="3531404"/>
            <a:ext cx="6258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u="sng" dirty="0"/>
              <a:t>Label Encoder: To convert Data in Numeric Form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A51243-25D6-45B7-BDE2-ACBD81302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94" y="4035937"/>
            <a:ext cx="11622812" cy="26223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0F549E-FB98-4148-9369-54D54E453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24" y="1211720"/>
            <a:ext cx="5466436" cy="214023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E48607-03A4-4988-A0D9-72C2B82B3BB3}"/>
              </a:ext>
            </a:extLst>
          </p:cNvPr>
          <p:cNvCxnSpPr>
            <a:cxnSpLocks/>
          </p:cNvCxnSpPr>
          <p:nvPr/>
        </p:nvCxnSpPr>
        <p:spPr>
          <a:xfrm>
            <a:off x="6066407" y="606725"/>
            <a:ext cx="0" cy="292467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B69DCB3E-1609-4F17-9A08-4A3188A2D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1233" y="729097"/>
            <a:ext cx="5704642" cy="32310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3C2F319-627C-489A-9996-7EB6F54937B4}"/>
              </a:ext>
            </a:extLst>
          </p:cNvPr>
          <p:cNvSpPr txBox="1"/>
          <p:nvPr/>
        </p:nvSpPr>
        <p:spPr>
          <a:xfrm>
            <a:off x="6096000" y="199747"/>
            <a:ext cx="6110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/>
              <a:t>Heat Map after Feature Selection and Handling Missing Values</a:t>
            </a:r>
          </a:p>
        </p:txBody>
      </p:sp>
    </p:spTree>
    <p:extLst>
      <p:ext uri="{BB962C8B-B14F-4D97-AF65-F5344CB8AC3E}">
        <p14:creationId xmlns:p14="http://schemas.microsoft.com/office/powerpoint/2010/main" val="2008181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Right Triangle 65">
            <a:extLst>
              <a:ext uri="{FF2B5EF4-FFF2-40B4-BE49-F238E27FC236}">
                <a16:creationId xmlns:a16="http://schemas.microsoft.com/office/drawing/2014/main" id="{F526F6B3-B75E-42DA-AEDC-28BE045C208F}"/>
              </a:ext>
            </a:extLst>
          </p:cNvPr>
          <p:cNvSpPr/>
          <p:nvPr/>
        </p:nvSpPr>
        <p:spPr>
          <a:xfrm rot="10800000">
            <a:off x="11079635" y="87899"/>
            <a:ext cx="994299" cy="1109208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Right Triangle 67">
            <a:extLst>
              <a:ext uri="{FF2B5EF4-FFF2-40B4-BE49-F238E27FC236}">
                <a16:creationId xmlns:a16="http://schemas.microsoft.com/office/drawing/2014/main" id="{563E16D3-2AB0-43BF-BED0-CE53085F9064}"/>
              </a:ext>
            </a:extLst>
          </p:cNvPr>
          <p:cNvSpPr/>
          <p:nvPr/>
        </p:nvSpPr>
        <p:spPr>
          <a:xfrm rot="13679629">
            <a:off x="11095057" y="864929"/>
            <a:ext cx="807147" cy="66435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0" name="Right Triangle 69">
            <a:extLst>
              <a:ext uri="{FF2B5EF4-FFF2-40B4-BE49-F238E27FC236}">
                <a16:creationId xmlns:a16="http://schemas.microsoft.com/office/drawing/2014/main" id="{A6C1B03A-341F-4694-A6E1-CAE42E24662C}"/>
              </a:ext>
            </a:extLst>
          </p:cNvPr>
          <p:cNvSpPr/>
          <p:nvPr/>
        </p:nvSpPr>
        <p:spPr>
          <a:xfrm rot="2995311">
            <a:off x="11641163" y="1582981"/>
            <a:ext cx="807147" cy="664355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2" name="Right Triangle 71">
            <a:extLst>
              <a:ext uri="{FF2B5EF4-FFF2-40B4-BE49-F238E27FC236}">
                <a16:creationId xmlns:a16="http://schemas.microsoft.com/office/drawing/2014/main" id="{BA35EAA5-0AE2-4EDF-8618-AF6FDA87FD3D}"/>
              </a:ext>
            </a:extLst>
          </p:cNvPr>
          <p:cNvSpPr/>
          <p:nvPr/>
        </p:nvSpPr>
        <p:spPr>
          <a:xfrm>
            <a:off x="118369" y="5634761"/>
            <a:ext cx="994299" cy="110920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4" name="Right Triangle 73">
            <a:extLst>
              <a:ext uri="{FF2B5EF4-FFF2-40B4-BE49-F238E27FC236}">
                <a16:creationId xmlns:a16="http://schemas.microsoft.com/office/drawing/2014/main" id="{CB262C4F-29AA-4248-9B2F-276F96C95C76}"/>
              </a:ext>
            </a:extLst>
          </p:cNvPr>
          <p:cNvSpPr/>
          <p:nvPr/>
        </p:nvSpPr>
        <p:spPr>
          <a:xfrm rot="19066000">
            <a:off x="713128" y="5446614"/>
            <a:ext cx="994299" cy="1109208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6" name="Right Triangle 75">
            <a:extLst>
              <a:ext uri="{FF2B5EF4-FFF2-40B4-BE49-F238E27FC236}">
                <a16:creationId xmlns:a16="http://schemas.microsoft.com/office/drawing/2014/main" id="{8D009874-5645-4DED-BE77-7501F1C7BB00}"/>
              </a:ext>
            </a:extLst>
          </p:cNvPr>
          <p:cNvSpPr/>
          <p:nvPr/>
        </p:nvSpPr>
        <p:spPr>
          <a:xfrm rot="8346687">
            <a:off x="1425295" y="6398874"/>
            <a:ext cx="807147" cy="664355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DA9F30-A5FA-476F-A615-87333B8E6EB3}"/>
              </a:ext>
            </a:extLst>
          </p:cNvPr>
          <p:cNvSpPr txBox="1"/>
          <p:nvPr/>
        </p:nvSpPr>
        <p:spPr>
          <a:xfrm>
            <a:off x="1828868" y="824599"/>
            <a:ext cx="104412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/>
              <a:t>Classification Models</a:t>
            </a:r>
          </a:p>
          <a:p>
            <a:endParaRPr lang="en-IN" dirty="0"/>
          </a:p>
          <a:p>
            <a:r>
              <a:rPr lang="en-IN" dirty="0"/>
              <a:t>1.    </a:t>
            </a:r>
            <a:r>
              <a:rPr lang="en-IN" b="1" dirty="0"/>
              <a:t>Decision Tree</a:t>
            </a:r>
            <a:r>
              <a:rPr lang="en-IN" dirty="0"/>
              <a:t> </a:t>
            </a:r>
          </a:p>
          <a:p>
            <a:r>
              <a:rPr lang="en-IN" b="1" dirty="0"/>
              <a:t>Parameters:</a:t>
            </a:r>
            <a:r>
              <a:rPr lang="en-IN" dirty="0"/>
              <a:t> criterion='entropy', </a:t>
            </a:r>
            <a:r>
              <a:rPr lang="en-IN" dirty="0" err="1"/>
              <a:t>max_depth</a:t>
            </a:r>
            <a:r>
              <a:rPr lang="en-IN" dirty="0"/>
              <a:t>=4, max_features='sqrt', </a:t>
            </a:r>
            <a:r>
              <a:rPr lang="en-IN" dirty="0" err="1"/>
              <a:t>max_leaf_nodes</a:t>
            </a:r>
            <a:r>
              <a:rPr lang="en-IN" dirty="0"/>
              <a:t>=3, </a:t>
            </a:r>
          </a:p>
          <a:p>
            <a:r>
              <a:rPr lang="en-IN" dirty="0" err="1"/>
              <a:t>min_samples_leaf</a:t>
            </a:r>
            <a:r>
              <a:rPr lang="en-IN" dirty="0"/>
              <a:t>=3, min_samples_split=7</a:t>
            </a:r>
          </a:p>
          <a:p>
            <a:r>
              <a:rPr lang="en-IN" dirty="0"/>
              <a:t>2.    </a:t>
            </a:r>
            <a:r>
              <a:rPr lang="en-IN" b="1" dirty="0"/>
              <a:t>Random Forest</a:t>
            </a:r>
          </a:p>
          <a:p>
            <a:r>
              <a:rPr lang="en-IN" b="1" dirty="0"/>
              <a:t>Parameters:</a:t>
            </a:r>
            <a:r>
              <a:rPr lang="en-IN" dirty="0"/>
              <a:t> bootstrap=False, max_features='sqrt', min_samples_split=5, n_estimators=70, random_state=42</a:t>
            </a:r>
          </a:p>
          <a:p>
            <a:r>
              <a:rPr lang="en-IN" dirty="0"/>
              <a:t>3.    </a:t>
            </a:r>
            <a:r>
              <a:rPr lang="en-IN" b="1" dirty="0"/>
              <a:t>AdaBoost</a:t>
            </a:r>
          </a:p>
          <a:p>
            <a:r>
              <a:rPr lang="en-IN" b="1" dirty="0"/>
              <a:t>Parameters:</a:t>
            </a:r>
            <a:r>
              <a:rPr lang="en-IN" dirty="0"/>
              <a:t> n_estimators=500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4.    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Linear Discriminant Analysis(LDA)</a:t>
            </a:r>
          </a:p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Parameters: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solver='svd', n_components=1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r>
              <a:rPr lang="en-IN" dirty="0"/>
              <a:t>5.     </a:t>
            </a:r>
            <a:r>
              <a:rPr lang="en-IN" b="1" dirty="0"/>
              <a:t>Light GBM(Gradient boosted Model) </a:t>
            </a:r>
          </a:p>
          <a:p>
            <a:r>
              <a:rPr lang="en-US" b="1" dirty="0"/>
              <a:t>Parameters:</a:t>
            </a:r>
            <a:r>
              <a:rPr lang="en-US" dirty="0"/>
              <a:t> boosting='</a:t>
            </a:r>
            <a:r>
              <a:rPr lang="en-US" dirty="0" err="1"/>
              <a:t>gbdt</a:t>
            </a:r>
            <a:r>
              <a:rPr lang="en-US" dirty="0"/>
              <a:t>', </a:t>
            </a:r>
            <a:r>
              <a:rPr lang="en-US" dirty="0" err="1"/>
              <a:t>learning_rate</a:t>
            </a:r>
            <a:r>
              <a:rPr lang="en-US" dirty="0"/>
              <a:t>=0.004, </a:t>
            </a:r>
            <a:r>
              <a:rPr lang="en-US" dirty="0" err="1"/>
              <a:t>max_bin</a:t>
            </a:r>
            <a:r>
              <a:rPr lang="en-US" dirty="0"/>
              <a:t>=500, </a:t>
            </a:r>
            <a:r>
              <a:rPr lang="en-US" dirty="0" err="1"/>
              <a:t>max_depth</a:t>
            </a:r>
            <a:r>
              <a:rPr lang="en-US" dirty="0"/>
              <a:t>=22, n_estimators=50, </a:t>
            </a:r>
            <a:r>
              <a:rPr lang="en-US" dirty="0" err="1"/>
              <a:t>num_leaves</a:t>
            </a:r>
            <a:r>
              <a:rPr lang="en-US" dirty="0"/>
              <a:t>=30, objective='binary'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D96CC2-DD4B-4C99-A609-21B919536292}"/>
              </a:ext>
            </a:extLst>
          </p:cNvPr>
          <p:cNvSpPr txBox="1"/>
          <p:nvPr/>
        </p:nvSpPr>
        <p:spPr>
          <a:xfrm>
            <a:off x="2697370" y="4794917"/>
            <a:ext cx="61255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/>
              <a:t>Regression Models</a:t>
            </a:r>
          </a:p>
          <a:p>
            <a:endParaRPr lang="en-IN" dirty="0"/>
          </a:p>
          <a:p>
            <a:pPr marL="342900" indent="-342900">
              <a:buAutoNum type="arabicPeriod"/>
            </a:pPr>
            <a:r>
              <a:rPr lang="en-IN" b="1" dirty="0"/>
              <a:t>LASSO regression</a:t>
            </a:r>
          </a:p>
          <a:p>
            <a:pPr marL="342900" indent="-342900">
              <a:buAutoNum type="arabicPeriod"/>
            </a:pPr>
            <a:r>
              <a:rPr lang="en-IN" b="1" dirty="0"/>
              <a:t>Ridge Regression</a:t>
            </a:r>
          </a:p>
          <a:p>
            <a:pPr marL="342900" indent="-342900">
              <a:buAutoNum type="arabicPeriod"/>
            </a:pPr>
            <a:r>
              <a:rPr lang="en-IN" b="1" dirty="0"/>
              <a:t>Gradient Boosted Tree</a:t>
            </a:r>
          </a:p>
          <a:p>
            <a:pPr marL="342900" indent="-342900">
              <a:buAutoNum type="arabicPeriod"/>
            </a:pPr>
            <a:r>
              <a:rPr lang="en-IN" b="1" dirty="0"/>
              <a:t>XGBoost</a:t>
            </a:r>
          </a:p>
          <a:p>
            <a:pPr marL="342900" indent="-342900">
              <a:buAutoNum type="arabicPeriod"/>
            </a:pPr>
            <a:r>
              <a:rPr lang="en-IN" b="1" dirty="0"/>
              <a:t>Linear Regression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2187F4-1B8F-49D4-A63E-551B447F0F95}"/>
              </a:ext>
            </a:extLst>
          </p:cNvPr>
          <p:cNvSpPr txBox="1"/>
          <p:nvPr/>
        </p:nvSpPr>
        <p:spPr>
          <a:xfrm>
            <a:off x="3145361" y="43733"/>
            <a:ext cx="6094520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u="sng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+mj-lt"/>
                <a:ea typeface="+mj-ea"/>
                <a:cs typeface="+mj-cs"/>
              </a:rPr>
              <a:t>Modeling</a:t>
            </a:r>
          </a:p>
        </p:txBody>
      </p:sp>
    </p:spTree>
    <p:extLst>
      <p:ext uri="{BB962C8B-B14F-4D97-AF65-F5344CB8AC3E}">
        <p14:creationId xmlns:p14="http://schemas.microsoft.com/office/powerpoint/2010/main" val="2516398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L-Shape 24">
            <a:extLst>
              <a:ext uri="{FF2B5EF4-FFF2-40B4-BE49-F238E27FC236}">
                <a16:creationId xmlns:a16="http://schemas.microsoft.com/office/drawing/2014/main" id="{AB56E84C-3955-4500-943B-5BCB7590B7C3}"/>
              </a:ext>
            </a:extLst>
          </p:cNvPr>
          <p:cNvSpPr/>
          <p:nvPr/>
        </p:nvSpPr>
        <p:spPr>
          <a:xfrm rot="5400000">
            <a:off x="2591433" y="-1789099"/>
            <a:ext cx="1552815" cy="6616339"/>
          </a:xfrm>
          <a:prstGeom prst="corner">
            <a:avLst>
              <a:gd name="adj1" fmla="val 18934"/>
              <a:gd name="adj2" fmla="val 19313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L-Shape 22">
            <a:extLst>
              <a:ext uri="{FF2B5EF4-FFF2-40B4-BE49-F238E27FC236}">
                <a16:creationId xmlns:a16="http://schemas.microsoft.com/office/drawing/2014/main" id="{79642DC3-0295-4A1C-954C-2B699D6A05FD}"/>
              </a:ext>
            </a:extLst>
          </p:cNvPr>
          <p:cNvSpPr/>
          <p:nvPr/>
        </p:nvSpPr>
        <p:spPr>
          <a:xfrm>
            <a:off x="2620725" y="4472984"/>
            <a:ext cx="4129123" cy="1954445"/>
          </a:xfrm>
          <a:prstGeom prst="corner">
            <a:avLst>
              <a:gd name="adj1" fmla="val 18934"/>
              <a:gd name="adj2" fmla="val 19313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97BD37-3A64-47A3-957A-A16105D19885}"/>
              </a:ext>
            </a:extLst>
          </p:cNvPr>
          <p:cNvSpPr/>
          <p:nvPr/>
        </p:nvSpPr>
        <p:spPr>
          <a:xfrm>
            <a:off x="7365741" y="3207428"/>
            <a:ext cx="4759178" cy="344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" name="Right Triangle 65">
            <a:extLst>
              <a:ext uri="{FF2B5EF4-FFF2-40B4-BE49-F238E27FC236}">
                <a16:creationId xmlns:a16="http://schemas.microsoft.com/office/drawing/2014/main" id="{F526F6B3-B75E-42DA-AEDC-28BE045C208F}"/>
              </a:ext>
            </a:extLst>
          </p:cNvPr>
          <p:cNvSpPr/>
          <p:nvPr/>
        </p:nvSpPr>
        <p:spPr>
          <a:xfrm rot="10800000">
            <a:off x="11079635" y="87899"/>
            <a:ext cx="994299" cy="1109208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Right Triangle 67">
            <a:extLst>
              <a:ext uri="{FF2B5EF4-FFF2-40B4-BE49-F238E27FC236}">
                <a16:creationId xmlns:a16="http://schemas.microsoft.com/office/drawing/2014/main" id="{563E16D3-2AB0-43BF-BED0-CE53085F9064}"/>
              </a:ext>
            </a:extLst>
          </p:cNvPr>
          <p:cNvSpPr/>
          <p:nvPr/>
        </p:nvSpPr>
        <p:spPr>
          <a:xfrm rot="13679629">
            <a:off x="11095057" y="864929"/>
            <a:ext cx="807147" cy="66435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0" name="Right Triangle 69">
            <a:extLst>
              <a:ext uri="{FF2B5EF4-FFF2-40B4-BE49-F238E27FC236}">
                <a16:creationId xmlns:a16="http://schemas.microsoft.com/office/drawing/2014/main" id="{A6C1B03A-341F-4694-A6E1-CAE42E24662C}"/>
              </a:ext>
            </a:extLst>
          </p:cNvPr>
          <p:cNvSpPr/>
          <p:nvPr/>
        </p:nvSpPr>
        <p:spPr>
          <a:xfrm rot="2995311">
            <a:off x="11641163" y="1582981"/>
            <a:ext cx="807147" cy="664355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2" name="Right Triangle 71">
            <a:extLst>
              <a:ext uri="{FF2B5EF4-FFF2-40B4-BE49-F238E27FC236}">
                <a16:creationId xmlns:a16="http://schemas.microsoft.com/office/drawing/2014/main" id="{BA35EAA5-0AE2-4EDF-8618-AF6FDA87FD3D}"/>
              </a:ext>
            </a:extLst>
          </p:cNvPr>
          <p:cNvSpPr/>
          <p:nvPr/>
        </p:nvSpPr>
        <p:spPr>
          <a:xfrm>
            <a:off x="118369" y="5634761"/>
            <a:ext cx="994299" cy="110920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4" name="Right Triangle 73">
            <a:extLst>
              <a:ext uri="{FF2B5EF4-FFF2-40B4-BE49-F238E27FC236}">
                <a16:creationId xmlns:a16="http://schemas.microsoft.com/office/drawing/2014/main" id="{CB262C4F-29AA-4248-9B2F-276F96C95C76}"/>
              </a:ext>
            </a:extLst>
          </p:cNvPr>
          <p:cNvSpPr/>
          <p:nvPr/>
        </p:nvSpPr>
        <p:spPr>
          <a:xfrm rot="19066000">
            <a:off x="713128" y="5446614"/>
            <a:ext cx="994299" cy="1109208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6" name="Right Triangle 75">
            <a:extLst>
              <a:ext uri="{FF2B5EF4-FFF2-40B4-BE49-F238E27FC236}">
                <a16:creationId xmlns:a16="http://schemas.microsoft.com/office/drawing/2014/main" id="{8D009874-5645-4DED-BE77-7501F1C7BB00}"/>
              </a:ext>
            </a:extLst>
          </p:cNvPr>
          <p:cNvSpPr/>
          <p:nvPr/>
        </p:nvSpPr>
        <p:spPr>
          <a:xfrm rot="8346687">
            <a:off x="1425295" y="6398874"/>
            <a:ext cx="807147" cy="664355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FF92BB-0EEA-4737-9AB6-62CDC339C652}"/>
              </a:ext>
            </a:extLst>
          </p:cNvPr>
          <p:cNvSpPr txBox="1"/>
          <p:nvPr/>
        </p:nvSpPr>
        <p:spPr>
          <a:xfrm>
            <a:off x="2884129" y="4989524"/>
            <a:ext cx="3891121" cy="213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B369F2-C186-4263-B720-447B7372CDC9}"/>
              </a:ext>
            </a:extLst>
          </p:cNvPr>
          <p:cNvSpPr txBox="1"/>
          <p:nvPr/>
        </p:nvSpPr>
        <p:spPr>
          <a:xfrm>
            <a:off x="5635296" y="1493612"/>
            <a:ext cx="7819664" cy="646331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u="sng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+mj-lt"/>
                <a:ea typeface="+mj-ea"/>
                <a:cs typeface="+mj-cs"/>
              </a:rPr>
              <a:t>Classification Result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D8104F2-DBAF-4600-B34E-C748A3D29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98639"/>
              </p:ext>
            </p:extLst>
          </p:nvPr>
        </p:nvGraphicFramePr>
        <p:xfrm>
          <a:off x="118066" y="816746"/>
          <a:ext cx="6926200" cy="2979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5919">
                  <a:extLst>
                    <a:ext uri="{9D8B030D-6E8A-4147-A177-3AD203B41FA5}">
                      <a16:colId xmlns:a16="http://schemas.microsoft.com/office/drawing/2014/main" val="1715349219"/>
                    </a:ext>
                  </a:extLst>
                </a:gridCol>
                <a:gridCol w="1586253">
                  <a:extLst>
                    <a:ext uri="{9D8B030D-6E8A-4147-A177-3AD203B41FA5}">
                      <a16:colId xmlns:a16="http://schemas.microsoft.com/office/drawing/2014/main" val="1652376575"/>
                    </a:ext>
                  </a:extLst>
                </a:gridCol>
                <a:gridCol w="1322317">
                  <a:extLst>
                    <a:ext uri="{9D8B030D-6E8A-4147-A177-3AD203B41FA5}">
                      <a16:colId xmlns:a16="http://schemas.microsoft.com/office/drawing/2014/main" val="1307096915"/>
                    </a:ext>
                  </a:extLst>
                </a:gridCol>
                <a:gridCol w="1265712">
                  <a:extLst>
                    <a:ext uri="{9D8B030D-6E8A-4147-A177-3AD203B41FA5}">
                      <a16:colId xmlns:a16="http://schemas.microsoft.com/office/drawing/2014/main" val="3838540056"/>
                    </a:ext>
                  </a:extLst>
                </a:gridCol>
                <a:gridCol w="1605999">
                  <a:extLst>
                    <a:ext uri="{9D8B030D-6E8A-4147-A177-3AD203B41FA5}">
                      <a16:colId xmlns:a16="http://schemas.microsoft.com/office/drawing/2014/main" val="728318613"/>
                    </a:ext>
                  </a:extLst>
                </a:gridCol>
              </a:tblGrid>
              <a:tr h="4965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Model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Accuracy%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Recall%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F1%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ROC_AUC%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1924293"/>
                  </a:ext>
                </a:extLst>
              </a:tr>
              <a:tr h="4965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Random Forest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98.3325947263461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65.9695817490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60.584897424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77.6681912342875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5684230"/>
                  </a:ext>
                </a:extLst>
              </a:tr>
              <a:tr h="4965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LDA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84.4338577442942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12.8141483090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22.717271727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92.0346958444356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3600456"/>
                  </a:ext>
                </a:extLst>
              </a:tr>
              <a:tr h="4965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LightGBM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>
                          <a:effectLst/>
                        </a:rPr>
                        <a:t>91.8771696580249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>
                          <a:effectLst/>
                        </a:rPr>
                        <a:t>20.5113848450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>
                          <a:effectLst/>
                        </a:rPr>
                        <a:t>33.318174927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>
                          <a:effectLst/>
                        </a:rPr>
                        <a:t>90.3260558668307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9472343"/>
                  </a:ext>
                </a:extLst>
              </a:tr>
              <a:tr h="4965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AdaBoost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>
                          <a:effectLst/>
                        </a:rPr>
                        <a:t>93.2306669621094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>
                          <a:effectLst/>
                        </a:rPr>
                        <a:t>21.9032183375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>
                          <a:effectLst/>
                        </a:rPr>
                        <a:t>34.041021950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>
                          <a:effectLst/>
                        </a:rPr>
                        <a:t>84.9888818072763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7732442"/>
                  </a:ext>
                </a:extLst>
              </a:tr>
              <a:tr h="4965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Decision Tree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>
                          <a:effectLst/>
                        </a:rPr>
                        <a:t>88.8396484230740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>
                          <a:effectLst/>
                        </a:rPr>
                        <a:t>16.2048108032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>
                          <a:effectLst/>
                        </a:rPr>
                        <a:t>27.599425011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dirty="0">
                          <a:effectLst/>
                        </a:rPr>
                        <a:t>90.8604781548115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417538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0A9F614-DACC-4D96-8FB4-BCB5ECB9F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151699"/>
              </p:ext>
            </p:extLst>
          </p:nvPr>
        </p:nvGraphicFramePr>
        <p:xfrm>
          <a:off x="2721732" y="4211541"/>
          <a:ext cx="4316922" cy="2126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6323">
                  <a:extLst>
                    <a:ext uri="{9D8B030D-6E8A-4147-A177-3AD203B41FA5}">
                      <a16:colId xmlns:a16="http://schemas.microsoft.com/office/drawing/2014/main" val="3037056841"/>
                    </a:ext>
                  </a:extLst>
                </a:gridCol>
                <a:gridCol w="987401">
                  <a:extLst>
                    <a:ext uri="{9D8B030D-6E8A-4147-A177-3AD203B41FA5}">
                      <a16:colId xmlns:a16="http://schemas.microsoft.com/office/drawing/2014/main" val="1110786888"/>
                    </a:ext>
                  </a:extLst>
                </a:gridCol>
                <a:gridCol w="950002">
                  <a:extLst>
                    <a:ext uri="{9D8B030D-6E8A-4147-A177-3AD203B41FA5}">
                      <a16:colId xmlns:a16="http://schemas.microsoft.com/office/drawing/2014/main" val="407461797"/>
                    </a:ext>
                  </a:extLst>
                </a:gridCol>
                <a:gridCol w="963196">
                  <a:extLst>
                    <a:ext uri="{9D8B030D-6E8A-4147-A177-3AD203B41FA5}">
                      <a16:colId xmlns:a16="http://schemas.microsoft.com/office/drawing/2014/main" val="707713937"/>
                    </a:ext>
                  </a:extLst>
                </a:gridCol>
              </a:tblGrid>
              <a:tr h="6321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Model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Training Time(s)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Prediction Time(s)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Tuning time(s)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5956161"/>
                  </a:ext>
                </a:extLst>
              </a:tr>
              <a:tr h="2988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Random Forest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>
                          <a:effectLst/>
                        </a:rPr>
                        <a:t>65.774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>
                          <a:effectLst/>
                        </a:rPr>
                        <a:t>0.296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>
                          <a:effectLst/>
                        </a:rPr>
                        <a:t>1302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6259779"/>
                  </a:ext>
                </a:extLst>
              </a:tr>
              <a:tr h="2988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LDA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>
                          <a:effectLst/>
                        </a:rPr>
                        <a:t>0.615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0.0 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5.4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251886"/>
                  </a:ext>
                </a:extLst>
              </a:tr>
              <a:tr h="2988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Light GBM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>
                          <a:effectLst/>
                        </a:rPr>
                        <a:t>1.448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dirty="0">
                          <a:effectLst/>
                        </a:rPr>
                        <a:t>0.06 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dirty="0">
                          <a:effectLst/>
                        </a:rPr>
                        <a:t>99.5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6898703"/>
                  </a:ext>
                </a:extLst>
              </a:tr>
              <a:tr h="2988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AdaBoost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180.171 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3.022 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2352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779257"/>
                  </a:ext>
                </a:extLst>
              </a:tr>
              <a:tr h="2988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Decision Tree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0.308 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>
                          <a:effectLst/>
                        </a:rPr>
                        <a:t>0.016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dirty="0">
                          <a:effectLst/>
                        </a:rPr>
                        <a:t>17.4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79767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C43560E-0A66-44F9-9F99-F8E6289481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438462" y="3295650"/>
            <a:ext cx="4629150" cy="32721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3DB415-112D-4D7D-840C-E4E9568EE616}"/>
              </a:ext>
            </a:extLst>
          </p:cNvPr>
          <p:cNvCxnSpPr/>
          <p:nvPr/>
        </p:nvCxnSpPr>
        <p:spPr>
          <a:xfrm>
            <a:off x="7238167" y="1083908"/>
            <a:ext cx="0" cy="5572125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5126BA-D6F2-43D5-946B-09006C6A2865}"/>
              </a:ext>
            </a:extLst>
          </p:cNvPr>
          <p:cNvCxnSpPr>
            <a:cxnSpLocks/>
          </p:cNvCxnSpPr>
          <p:nvPr/>
        </p:nvCxnSpPr>
        <p:spPr>
          <a:xfrm flipH="1">
            <a:off x="2657689" y="4003829"/>
            <a:ext cx="4580478" cy="0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2316B25-208E-4C2E-8608-BC43DFF05440}"/>
              </a:ext>
            </a:extLst>
          </p:cNvPr>
          <p:cNvCxnSpPr>
            <a:cxnSpLocks/>
          </p:cNvCxnSpPr>
          <p:nvPr/>
        </p:nvCxnSpPr>
        <p:spPr>
          <a:xfrm flipH="1">
            <a:off x="7253392" y="2943855"/>
            <a:ext cx="4839411" cy="0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337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021AB2-4C83-4768-ACD9-B977BABE09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45910" cy="24396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55AAC-45D0-4F4D-93E0-B7F45517781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227955" y="2374265"/>
            <a:ext cx="6645910" cy="24739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F4197D-E35C-40F5-89F1-BAE1D730EE1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8262" y="4169410"/>
            <a:ext cx="5768975" cy="25958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5B7A77-B79C-422D-AA86-4944D19D1CE9}"/>
              </a:ext>
            </a:extLst>
          </p:cNvPr>
          <p:cNvSpPr txBox="1"/>
          <p:nvPr/>
        </p:nvSpPr>
        <p:spPr>
          <a:xfrm>
            <a:off x="4901650" y="540801"/>
            <a:ext cx="7742242" cy="646331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u="sng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+mj-lt"/>
                <a:ea typeface="+mj-ea"/>
                <a:cs typeface="+mj-cs"/>
              </a:rPr>
              <a:t>Important Features</a:t>
            </a:r>
          </a:p>
        </p:txBody>
      </p:sp>
      <p:sp>
        <p:nvSpPr>
          <p:cNvPr id="24" name="Frame 23">
            <a:extLst>
              <a:ext uri="{FF2B5EF4-FFF2-40B4-BE49-F238E27FC236}">
                <a16:creationId xmlns:a16="http://schemas.microsoft.com/office/drawing/2014/main" id="{237C52FC-49CA-48C0-8E9B-95611B9CF292}"/>
              </a:ext>
            </a:extLst>
          </p:cNvPr>
          <p:cNvSpPr/>
          <p:nvPr/>
        </p:nvSpPr>
        <p:spPr>
          <a:xfrm>
            <a:off x="-174494" y="3110952"/>
            <a:ext cx="4284855" cy="346228"/>
          </a:xfrm>
          <a:prstGeom prst="frame">
            <a:avLst>
              <a:gd name="adj1" fmla="val 38141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6" name="Frame 25">
            <a:extLst>
              <a:ext uri="{FF2B5EF4-FFF2-40B4-BE49-F238E27FC236}">
                <a16:creationId xmlns:a16="http://schemas.microsoft.com/office/drawing/2014/main" id="{AAB5E60D-43F7-4755-8259-D1FACAAB2961}"/>
              </a:ext>
            </a:extLst>
          </p:cNvPr>
          <p:cNvSpPr/>
          <p:nvPr/>
        </p:nvSpPr>
        <p:spPr>
          <a:xfrm>
            <a:off x="7341832" y="5671950"/>
            <a:ext cx="5044987" cy="346228"/>
          </a:xfrm>
          <a:prstGeom prst="frame">
            <a:avLst>
              <a:gd name="adj1" fmla="val 3814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8" name="Frame 27">
            <a:extLst>
              <a:ext uri="{FF2B5EF4-FFF2-40B4-BE49-F238E27FC236}">
                <a16:creationId xmlns:a16="http://schemas.microsoft.com/office/drawing/2014/main" id="{0AEC74F2-A866-4D53-B7A1-9A022BB9B3FA}"/>
              </a:ext>
            </a:extLst>
          </p:cNvPr>
          <p:cNvSpPr/>
          <p:nvPr/>
        </p:nvSpPr>
        <p:spPr>
          <a:xfrm>
            <a:off x="-489013" y="2496754"/>
            <a:ext cx="5319642" cy="1615572"/>
          </a:xfrm>
          <a:prstGeom prst="frame">
            <a:avLst>
              <a:gd name="adj1" fmla="val 21141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" name="Frame 29">
            <a:extLst>
              <a:ext uri="{FF2B5EF4-FFF2-40B4-BE49-F238E27FC236}">
                <a16:creationId xmlns:a16="http://schemas.microsoft.com/office/drawing/2014/main" id="{23158E54-2314-4681-AE69-FB4E5B27F0BF}"/>
              </a:ext>
            </a:extLst>
          </p:cNvPr>
          <p:cNvSpPr/>
          <p:nvPr/>
        </p:nvSpPr>
        <p:spPr>
          <a:xfrm>
            <a:off x="6645910" y="5063159"/>
            <a:ext cx="6076277" cy="1563810"/>
          </a:xfrm>
          <a:prstGeom prst="frame">
            <a:avLst>
              <a:gd name="adj1" fmla="val 2111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59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L-Shape 41">
            <a:extLst>
              <a:ext uri="{FF2B5EF4-FFF2-40B4-BE49-F238E27FC236}">
                <a16:creationId xmlns:a16="http://schemas.microsoft.com/office/drawing/2014/main" id="{B86408CA-E1EF-4179-9771-185005B00195}"/>
              </a:ext>
            </a:extLst>
          </p:cNvPr>
          <p:cNvSpPr/>
          <p:nvPr/>
        </p:nvSpPr>
        <p:spPr>
          <a:xfrm rot="16200000">
            <a:off x="6779597" y="3978682"/>
            <a:ext cx="2142437" cy="3509629"/>
          </a:xfrm>
          <a:prstGeom prst="corner">
            <a:avLst>
              <a:gd name="adj1" fmla="val 18934"/>
              <a:gd name="adj2" fmla="val 19313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L-Shape 40">
            <a:extLst>
              <a:ext uri="{FF2B5EF4-FFF2-40B4-BE49-F238E27FC236}">
                <a16:creationId xmlns:a16="http://schemas.microsoft.com/office/drawing/2014/main" id="{E9329C7C-18D3-4DE9-B482-EBBCC9C1F21F}"/>
              </a:ext>
            </a:extLst>
          </p:cNvPr>
          <p:cNvSpPr/>
          <p:nvPr/>
        </p:nvSpPr>
        <p:spPr>
          <a:xfrm rot="5400000">
            <a:off x="1191594" y="-796777"/>
            <a:ext cx="2903403" cy="4838653"/>
          </a:xfrm>
          <a:prstGeom prst="corner">
            <a:avLst>
              <a:gd name="adj1" fmla="val 18934"/>
              <a:gd name="adj2" fmla="val 19313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L-Shape 38">
            <a:extLst>
              <a:ext uri="{FF2B5EF4-FFF2-40B4-BE49-F238E27FC236}">
                <a16:creationId xmlns:a16="http://schemas.microsoft.com/office/drawing/2014/main" id="{1CE9F1AD-3BAB-46A2-91E7-B8C22A2193D0}"/>
              </a:ext>
            </a:extLst>
          </p:cNvPr>
          <p:cNvSpPr/>
          <p:nvPr/>
        </p:nvSpPr>
        <p:spPr>
          <a:xfrm rot="10800000">
            <a:off x="7005815" y="1405647"/>
            <a:ext cx="4292977" cy="2868281"/>
          </a:xfrm>
          <a:prstGeom prst="corner">
            <a:avLst>
              <a:gd name="adj1" fmla="val 18934"/>
              <a:gd name="adj2" fmla="val 19313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L-Shape 37">
            <a:extLst>
              <a:ext uri="{FF2B5EF4-FFF2-40B4-BE49-F238E27FC236}">
                <a16:creationId xmlns:a16="http://schemas.microsoft.com/office/drawing/2014/main" id="{52D91C44-5E59-4F9E-A9CE-2F814C93FA05}"/>
              </a:ext>
            </a:extLst>
          </p:cNvPr>
          <p:cNvSpPr/>
          <p:nvPr/>
        </p:nvSpPr>
        <p:spPr>
          <a:xfrm>
            <a:off x="1326331" y="3339567"/>
            <a:ext cx="4129123" cy="2434082"/>
          </a:xfrm>
          <a:prstGeom prst="corner">
            <a:avLst>
              <a:gd name="adj1" fmla="val 18934"/>
              <a:gd name="adj2" fmla="val 19313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727430-FE57-48CA-AC52-0AD2491E2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974639"/>
              </p:ext>
            </p:extLst>
          </p:nvPr>
        </p:nvGraphicFramePr>
        <p:xfrm>
          <a:off x="307099" y="247855"/>
          <a:ext cx="5179302" cy="28263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6242">
                  <a:extLst>
                    <a:ext uri="{9D8B030D-6E8A-4147-A177-3AD203B41FA5}">
                      <a16:colId xmlns:a16="http://schemas.microsoft.com/office/drawing/2014/main" val="2135428656"/>
                    </a:ext>
                  </a:extLst>
                </a:gridCol>
                <a:gridCol w="1726242">
                  <a:extLst>
                    <a:ext uri="{9D8B030D-6E8A-4147-A177-3AD203B41FA5}">
                      <a16:colId xmlns:a16="http://schemas.microsoft.com/office/drawing/2014/main" val="3926393049"/>
                    </a:ext>
                  </a:extLst>
                </a:gridCol>
                <a:gridCol w="1726818">
                  <a:extLst>
                    <a:ext uri="{9D8B030D-6E8A-4147-A177-3AD203B41FA5}">
                      <a16:colId xmlns:a16="http://schemas.microsoft.com/office/drawing/2014/main" val="2994486336"/>
                    </a:ext>
                  </a:extLst>
                </a:gridCol>
              </a:tblGrid>
              <a:tr h="4710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Model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MAE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RMSE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1924638"/>
                  </a:ext>
                </a:extLst>
              </a:tr>
              <a:tr h="4710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Lasso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050">
                          <a:effectLst/>
                        </a:rPr>
                        <a:t>0.08339548200648535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050" dirty="0">
                          <a:effectLst/>
                        </a:rPr>
                        <a:t>0.11536865510851727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9753521"/>
                  </a:ext>
                </a:extLst>
              </a:tr>
              <a:tr h="4710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Ridge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050">
                          <a:effectLst/>
                        </a:rPr>
                        <a:t>0.0010036470043190342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050" dirty="0">
                          <a:effectLst/>
                        </a:rPr>
                        <a:t>0.001882263872915812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3201117"/>
                  </a:ext>
                </a:extLst>
              </a:tr>
              <a:tr h="4710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XGBoost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050">
                          <a:effectLst/>
                        </a:rPr>
                        <a:t>1.1313262058563323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050" b="1" dirty="0">
                          <a:effectLst/>
                        </a:rPr>
                        <a:t>4.793739223668036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8847726"/>
                  </a:ext>
                </a:extLst>
              </a:tr>
              <a:tr h="4710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Linear Regression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050" b="1" dirty="0">
                          <a:effectLst/>
                        </a:rPr>
                        <a:t>0.0005448947680783427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050" b="1" dirty="0">
                          <a:effectLst/>
                        </a:rPr>
                        <a:t>0.0014938985645114012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4102328"/>
                  </a:ext>
                </a:extLst>
              </a:tr>
              <a:tr h="4710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Gradient Boosted Tree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050" b="1" dirty="0">
                          <a:effectLst/>
                        </a:rPr>
                        <a:t>1.8431233686568962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050" dirty="0">
                          <a:effectLst/>
                        </a:rPr>
                        <a:t>3.392379767811959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297469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E71391C-8172-4B7B-90DD-00EA1757D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724320"/>
              </p:ext>
            </p:extLst>
          </p:nvPr>
        </p:nvGraphicFramePr>
        <p:xfrm>
          <a:off x="5852427" y="4662281"/>
          <a:ext cx="3659586" cy="2041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3937">
                  <a:extLst>
                    <a:ext uri="{9D8B030D-6E8A-4147-A177-3AD203B41FA5}">
                      <a16:colId xmlns:a16="http://schemas.microsoft.com/office/drawing/2014/main" val="4187163578"/>
                    </a:ext>
                  </a:extLst>
                </a:gridCol>
                <a:gridCol w="862876">
                  <a:extLst>
                    <a:ext uri="{9D8B030D-6E8A-4147-A177-3AD203B41FA5}">
                      <a16:colId xmlns:a16="http://schemas.microsoft.com/office/drawing/2014/main" val="3712706426"/>
                    </a:ext>
                  </a:extLst>
                </a:gridCol>
                <a:gridCol w="1172773">
                  <a:extLst>
                    <a:ext uri="{9D8B030D-6E8A-4147-A177-3AD203B41FA5}">
                      <a16:colId xmlns:a16="http://schemas.microsoft.com/office/drawing/2014/main" val="166425699"/>
                    </a:ext>
                  </a:extLst>
                </a:gridCol>
              </a:tblGrid>
              <a:tr h="5920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Model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Training Time(s)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Prediction Time(s)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4034030"/>
                  </a:ext>
                </a:extLst>
              </a:tr>
              <a:tr h="2898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Lasso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050">
                          <a:effectLst/>
                        </a:rPr>
                        <a:t>0.04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0.0 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7252851"/>
                  </a:ext>
                </a:extLst>
              </a:tr>
              <a:tr h="2898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Ridge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050" b="1" dirty="0">
                          <a:effectLst/>
                        </a:rPr>
                        <a:t>0.032 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050" dirty="0">
                          <a:effectLst/>
                        </a:rPr>
                        <a:t>0.008 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1202674"/>
                  </a:ext>
                </a:extLst>
              </a:tr>
              <a:tr h="2898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XGBoost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050" dirty="0">
                          <a:effectLst/>
                        </a:rPr>
                        <a:t>19.919 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050" b="1" dirty="0">
                          <a:effectLst/>
                        </a:rPr>
                        <a:t>0.775 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8162442"/>
                  </a:ext>
                </a:extLst>
              </a:tr>
              <a:tr h="2898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Linear Regression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050">
                          <a:effectLst/>
                        </a:rPr>
                        <a:t>0.08 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050" b="1" dirty="0">
                          <a:effectLst/>
                        </a:rPr>
                        <a:t>0.0 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3035204"/>
                  </a:ext>
                </a:extLst>
              </a:tr>
              <a:tr h="2898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Gradient Boosted Tree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050" b="1" dirty="0">
                          <a:effectLst/>
                        </a:rPr>
                        <a:t>39.152 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050" dirty="0">
                          <a:effectLst/>
                        </a:rPr>
                        <a:t>0.144 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137810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276D305-8025-46F3-B19C-B556A3A5B0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52427" y="1477329"/>
            <a:ext cx="5374237" cy="28263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416D25-50CE-49D3-892D-784B047EC4C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91106" y="3339567"/>
            <a:ext cx="4095295" cy="23433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87216A-FA66-475B-B605-A7C89EB3937D}"/>
              </a:ext>
            </a:extLst>
          </p:cNvPr>
          <p:cNvSpPr txBox="1"/>
          <p:nvPr/>
        </p:nvSpPr>
        <p:spPr>
          <a:xfrm>
            <a:off x="4922751" y="196755"/>
            <a:ext cx="7819664" cy="646331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u="sng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+mj-lt"/>
                <a:ea typeface="+mj-ea"/>
                <a:cs typeface="+mj-cs"/>
              </a:rPr>
              <a:t>Regression Result</a:t>
            </a: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F52A7C1D-EC3B-452C-B432-578F01D7C328}"/>
              </a:ext>
            </a:extLst>
          </p:cNvPr>
          <p:cNvSpPr/>
          <p:nvPr/>
        </p:nvSpPr>
        <p:spPr>
          <a:xfrm>
            <a:off x="118369" y="5634761"/>
            <a:ext cx="994299" cy="110920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E13920CD-C9AB-4EEC-9AC8-081ECDEAA3EF}"/>
              </a:ext>
            </a:extLst>
          </p:cNvPr>
          <p:cNvSpPr/>
          <p:nvPr/>
        </p:nvSpPr>
        <p:spPr>
          <a:xfrm rot="19066000">
            <a:off x="713128" y="5446614"/>
            <a:ext cx="994299" cy="1109208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ED7DFF5B-8F5D-459C-A89D-8F695AC2D9F3}"/>
              </a:ext>
            </a:extLst>
          </p:cNvPr>
          <p:cNvSpPr/>
          <p:nvPr/>
        </p:nvSpPr>
        <p:spPr>
          <a:xfrm rot="8346687">
            <a:off x="1425295" y="6398874"/>
            <a:ext cx="807147" cy="664355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771710C4-4357-48B4-B79E-A0CA7DAAA25C}"/>
              </a:ext>
            </a:extLst>
          </p:cNvPr>
          <p:cNvSpPr/>
          <p:nvPr/>
        </p:nvSpPr>
        <p:spPr>
          <a:xfrm rot="10800000">
            <a:off x="11079635" y="87899"/>
            <a:ext cx="994299" cy="1109208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E226286A-E23D-476D-835E-D160DFCAFCF8}"/>
              </a:ext>
            </a:extLst>
          </p:cNvPr>
          <p:cNvSpPr/>
          <p:nvPr/>
        </p:nvSpPr>
        <p:spPr>
          <a:xfrm rot="13679629">
            <a:off x="11095057" y="864929"/>
            <a:ext cx="807147" cy="66435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778472E2-4E88-45E9-9F7E-FE8EFAD8AAC8}"/>
              </a:ext>
            </a:extLst>
          </p:cNvPr>
          <p:cNvSpPr/>
          <p:nvPr/>
        </p:nvSpPr>
        <p:spPr>
          <a:xfrm rot="2995311">
            <a:off x="11641163" y="1582981"/>
            <a:ext cx="807147" cy="664355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FED2621-46A1-4A14-A8F5-8C6ADCD1370E}"/>
              </a:ext>
            </a:extLst>
          </p:cNvPr>
          <p:cNvCxnSpPr/>
          <p:nvPr/>
        </p:nvCxnSpPr>
        <p:spPr>
          <a:xfrm>
            <a:off x="5637320" y="87899"/>
            <a:ext cx="0" cy="6656070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6D0B6CE-34F3-4D94-A3AA-353E8E71BE9C}"/>
              </a:ext>
            </a:extLst>
          </p:cNvPr>
          <p:cNvCxnSpPr>
            <a:cxnSpLocks/>
          </p:cNvCxnSpPr>
          <p:nvPr/>
        </p:nvCxnSpPr>
        <p:spPr>
          <a:xfrm>
            <a:off x="1391106" y="3195962"/>
            <a:ext cx="4246214" cy="0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5A1901A-7B79-47F5-8926-E538E6CF6066}"/>
              </a:ext>
            </a:extLst>
          </p:cNvPr>
          <p:cNvCxnSpPr>
            <a:cxnSpLocks/>
          </p:cNvCxnSpPr>
          <p:nvPr/>
        </p:nvCxnSpPr>
        <p:spPr>
          <a:xfrm>
            <a:off x="5637320" y="4502459"/>
            <a:ext cx="5344402" cy="0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974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Right Triangle 65">
            <a:extLst>
              <a:ext uri="{FF2B5EF4-FFF2-40B4-BE49-F238E27FC236}">
                <a16:creationId xmlns:a16="http://schemas.microsoft.com/office/drawing/2014/main" id="{F526F6B3-B75E-42DA-AEDC-28BE045C208F}"/>
              </a:ext>
            </a:extLst>
          </p:cNvPr>
          <p:cNvSpPr/>
          <p:nvPr/>
        </p:nvSpPr>
        <p:spPr>
          <a:xfrm rot="10800000">
            <a:off x="11079635" y="87899"/>
            <a:ext cx="994299" cy="1109208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Right Triangle 67">
            <a:extLst>
              <a:ext uri="{FF2B5EF4-FFF2-40B4-BE49-F238E27FC236}">
                <a16:creationId xmlns:a16="http://schemas.microsoft.com/office/drawing/2014/main" id="{563E16D3-2AB0-43BF-BED0-CE53085F9064}"/>
              </a:ext>
            </a:extLst>
          </p:cNvPr>
          <p:cNvSpPr/>
          <p:nvPr/>
        </p:nvSpPr>
        <p:spPr>
          <a:xfrm rot="13679629">
            <a:off x="11095057" y="864929"/>
            <a:ext cx="807147" cy="66435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0" name="Right Triangle 69">
            <a:extLst>
              <a:ext uri="{FF2B5EF4-FFF2-40B4-BE49-F238E27FC236}">
                <a16:creationId xmlns:a16="http://schemas.microsoft.com/office/drawing/2014/main" id="{A6C1B03A-341F-4694-A6E1-CAE42E24662C}"/>
              </a:ext>
            </a:extLst>
          </p:cNvPr>
          <p:cNvSpPr/>
          <p:nvPr/>
        </p:nvSpPr>
        <p:spPr>
          <a:xfrm rot="2995311">
            <a:off x="11641163" y="1582981"/>
            <a:ext cx="807147" cy="664355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2" name="Right Triangle 71">
            <a:extLst>
              <a:ext uri="{FF2B5EF4-FFF2-40B4-BE49-F238E27FC236}">
                <a16:creationId xmlns:a16="http://schemas.microsoft.com/office/drawing/2014/main" id="{BA35EAA5-0AE2-4EDF-8618-AF6FDA87FD3D}"/>
              </a:ext>
            </a:extLst>
          </p:cNvPr>
          <p:cNvSpPr/>
          <p:nvPr/>
        </p:nvSpPr>
        <p:spPr>
          <a:xfrm>
            <a:off x="118369" y="5634761"/>
            <a:ext cx="994299" cy="110920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4" name="Right Triangle 73">
            <a:extLst>
              <a:ext uri="{FF2B5EF4-FFF2-40B4-BE49-F238E27FC236}">
                <a16:creationId xmlns:a16="http://schemas.microsoft.com/office/drawing/2014/main" id="{CB262C4F-29AA-4248-9B2F-276F96C95C76}"/>
              </a:ext>
            </a:extLst>
          </p:cNvPr>
          <p:cNvSpPr/>
          <p:nvPr/>
        </p:nvSpPr>
        <p:spPr>
          <a:xfrm rot="19066000">
            <a:off x="713128" y="5446614"/>
            <a:ext cx="994299" cy="1109208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6" name="Right Triangle 75">
            <a:extLst>
              <a:ext uri="{FF2B5EF4-FFF2-40B4-BE49-F238E27FC236}">
                <a16:creationId xmlns:a16="http://schemas.microsoft.com/office/drawing/2014/main" id="{8D009874-5645-4DED-BE77-7501F1C7BB00}"/>
              </a:ext>
            </a:extLst>
          </p:cNvPr>
          <p:cNvSpPr/>
          <p:nvPr/>
        </p:nvSpPr>
        <p:spPr>
          <a:xfrm rot="8346687">
            <a:off x="1425295" y="6398874"/>
            <a:ext cx="807147" cy="664355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612E9C-05DE-4B55-A240-F5BF03D90D8F}"/>
              </a:ext>
            </a:extLst>
          </p:cNvPr>
          <p:cNvSpPr txBox="1"/>
          <p:nvPr/>
        </p:nvSpPr>
        <p:spPr>
          <a:xfrm>
            <a:off x="2607427" y="26770"/>
            <a:ext cx="6977145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u="sng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+mj-lt"/>
                <a:ea typeface="+mj-ea"/>
                <a:cs typeface="+mj-cs"/>
              </a:rPr>
              <a:t>RESEARCH OUTCOME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59A7FE-AEBA-4621-A5E6-B0961169DEAA}"/>
              </a:ext>
            </a:extLst>
          </p:cNvPr>
          <p:cNvSpPr txBox="1"/>
          <p:nvPr/>
        </p:nvSpPr>
        <p:spPr>
          <a:xfrm>
            <a:off x="118066" y="885507"/>
            <a:ext cx="41192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Fraud Perdition</a:t>
            </a:r>
          </a:p>
          <a:p>
            <a:endParaRPr lang="en-US" dirty="0"/>
          </a:p>
          <a:p>
            <a:r>
              <a:rPr lang="en-US" b="1" u="sng" dirty="0"/>
              <a:t>Best Model:</a:t>
            </a:r>
            <a:r>
              <a:rPr lang="en-US" dirty="0"/>
              <a:t> Random Forest</a:t>
            </a:r>
          </a:p>
          <a:p>
            <a:endParaRPr lang="en-US" dirty="0"/>
          </a:p>
          <a:p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69D02F-4667-441E-BECD-51462151B79A}"/>
              </a:ext>
            </a:extLst>
          </p:cNvPr>
          <p:cNvSpPr txBox="1"/>
          <p:nvPr/>
        </p:nvSpPr>
        <p:spPr>
          <a:xfrm>
            <a:off x="2634129" y="4205443"/>
            <a:ext cx="3461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Sales Prediction</a:t>
            </a:r>
          </a:p>
          <a:p>
            <a:endParaRPr lang="en-US" dirty="0"/>
          </a:p>
          <a:p>
            <a:r>
              <a:rPr lang="en-US" b="1" u="sng" dirty="0"/>
              <a:t>Best Model:</a:t>
            </a:r>
            <a:r>
              <a:rPr lang="en-US" dirty="0"/>
              <a:t> Linear Regression</a:t>
            </a:r>
            <a:endParaRPr lang="en-IN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5811EBC-4283-41AC-B4DC-10D2E05D0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003437"/>
              </p:ext>
            </p:extLst>
          </p:nvPr>
        </p:nvGraphicFramePr>
        <p:xfrm>
          <a:off x="3374130" y="807770"/>
          <a:ext cx="5780281" cy="9931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6253">
                  <a:extLst>
                    <a:ext uri="{9D8B030D-6E8A-4147-A177-3AD203B41FA5}">
                      <a16:colId xmlns:a16="http://schemas.microsoft.com/office/drawing/2014/main" val="4161832945"/>
                    </a:ext>
                  </a:extLst>
                </a:gridCol>
                <a:gridCol w="1322317">
                  <a:extLst>
                    <a:ext uri="{9D8B030D-6E8A-4147-A177-3AD203B41FA5}">
                      <a16:colId xmlns:a16="http://schemas.microsoft.com/office/drawing/2014/main" val="3384502999"/>
                    </a:ext>
                  </a:extLst>
                </a:gridCol>
                <a:gridCol w="1265712">
                  <a:extLst>
                    <a:ext uri="{9D8B030D-6E8A-4147-A177-3AD203B41FA5}">
                      <a16:colId xmlns:a16="http://schemas.microsoft.com/office/drawing/2014/main" val="4034380729"/>
                    </a:ext>
                  </a:extLst>
                </a:gridCol>
                <a:gridCol w="1605999">
                  <a:extLst>
                    <a:ext uri="{9D8B030D-6E8A-4147-A177-3AD203B41FA5}">
                      <a16:colId xmlns:a16="http://schemas.microsoft.com/office/drawing/2014/main" val="1048770493"/>
                    </a:ext>
                  </a:extLst>
                </a:gridCol>
              </a:tblGrid>
              <a:tr h="4965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Accuracy%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Recall%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F1%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ROC_AUC%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8162584"/>
                  </a:ext>
                </a:extLst>
              </a:tr>
              <a:tr h="496562"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b="1" dirty="0">
                          <a:solidFill>
                            <a:schemeClr val="tx1"/>
                          </a:solidFill>
                          <a:effectLst/>
                        </a:rPr>
                        <a:t>98.3325947263461</a:t>
                      </a:r>
                      <a:endParaRPr lang="en-IN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65.9695817490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60.584897424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100" b="1" dirty="0">
                          <a:effectLst/>
                        </a:rPr>
                        <a:t>77.6681912342875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780424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82AF1F5-993A-4E60-B157-0326057EA6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038851"/>
              </p:ext>
            </p:extLst>
          </p:nvPr>
        </p:nvGraphicFramePr>
        <p:xfrm>
          <a:off x="2642940" y="5273623"/>
          <a:ext cx="3453060" cy="942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6242">
                  <a:extLst>
                    <a:ext uri="{9D8B030D-6E8A-4147-A177-3AD203B41FA5}">
                      <a16:colId xmlns:a16="http://schemas.microsoft.com/office/drawing/2014/main" val="716890681"/>
                    </a:ext>
                  </a:extLst>
                </a:gridCol>
                <a:gridCol w="1726818">
                  <a:extLst>
                    <a:ext uri="{9D8B030D-6E8A-4147-A177-3AD203B41FA5}">
                      <a16:colId xmlns:a16="http://schemas.microsoft.com/office/drawing/2014/main" val="4206478026"/>
                    </a:ext>
                  </a:extLst>
                </a:gridCol>
              </a:tblGrid>
              <a:tr h="4710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MAE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RMSE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511829"/>
                  </a:ext>
                </a:extLst>
              </a:tr>
              <a:tr h="471066"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050" b="1" dirty="0">
                          <a:solidFill>
                            <a:schemeClr val="tx1"/>
                          </a:solidFill>
                          <a:effectLst/>
                        </a:rPr>
                        <a:t>0.0005448947680783427</a:t>
                      </a:r>
                      <a:endParaRPr lang="en-IN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IN" sz="1050" b="1" dirty="0">
                          <a:effectLst/>
                        </a:rPr>
                        <a:t>0.0014938985645114012</a:t>
                      </a:r>
                      <a:endParaRPr lang="en-IN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158743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55660B93-42FE-4D38-BAD5-166948400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314" y="1800894"/>
            <a:ext cx="7155911" cy="19508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8F25AE-3A7D-4D89-B3AE-363973AA0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788" y="4129591"/>
            <a:ext cx="3055297" cy="260146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5C8C9C4-31EE-43DE-9123-A8E604B4DE1B}"/>
              </a:ext>
            </a:extLst>
          </p:cNvPr>
          <p:cNvCxnSpPr>
            <a:cxnSpLocks/>
          </p:cNvCxnSpPr>
          <p:nvPr/>
        </p:nvCxnSpPr>
        <p:spPr>
          <a:xfrm flipH="1" flipV="1">
            <a:off x="310718" y="3941685"/>
            <a:ext cx="11558728" cy="71022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676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A picture containing road, plane, airplane&#10;&#10;Description automatically generated">
            <a:extLst>
              <a:ext uri="{FF2B5EF4-FFF2-40B4-BE49-F238E27FC236}">
                <a16:creationId xmlns:a16="http://schemas.microsoft.com/office/drawing/2014/main" id="{1A4B5176-9C2C-4E1E-BDF2-121D79EE3F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/>
          <a:stretch/>
        </p:blipFill>
        <p:spPr>
          <a:xfrm>
            <a:off x="0" y="0"/>
            <a:ext cx="12130904" cy="669636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165970-0450-45B2-AE04-43C8358777D9}"/>
              </a:ext>
            </a:extLst>
          </p:cNvPr>
          <p:cNvSpPr txBox="1"/>
          <p:nvPr/>
        </p:nvSpPr>
        <p:spPr>
          <a:xfrm>
            <a:off x="6719977" y="533476"/>
            <a:ext cx="5185696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b="1" u="sng" dirty="0">
                <a:solidFill>
                  <a:schemeClr val="bg1"/>
                </a:solidFill>
                <a:latin typeface="inherit"/>
              </a:rPr>
              <a:t>Shifting End Markets and Regional Supply Chains</a:t>
            </a:r>
            <a:r>
              <a:rPr lang="en-US" b="1" dirty="0">
                <a:solidFill>
                  <a:schemeClr val="bg1"/>
                </a:solidFill>
                <a:latin typeface="inherit"/>
              </a:rPr>
              <a:t> </a:t>
            </a:r>
          </a:p>
          <a:p>
            <a:endParaRPr lang="en-IN" dirty="0"/>
          </a:p>
          <a:p>
            <a:r>
              <a:rPr lang="en-IN" b="1" dirty="0">
                <a:solidFill>
                  <a:schemeClr val="bg1"/>
                </a:solidFill>
                <a:latin typeface="inherit"/>
              </a:rPr>
              <a:t>-   EU, US to India, Chain, Brazil, South Africa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CAB2B7-D892-494C-8AAF-8F2150EAF9FC}"/>
              </a:ext>
            </a:extLst>
          </p:cNvPr>
          <p:cNvSpPr txBox="1"/>
          <p:nvPr/>
        </p:nvSpPr>
        <p:spPr>
          <a:xfrm>
            <a:off x="786861" y="5052888"/>
            <a:ext cx="4995102" cy="12003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inherit"/>
              </a:rPr>
              <a:t>Big Data Analytics Will Change The Industry</a:t>
            </a:r>
          </a:p>
          <a:p>
            <a:endParaRPr lang="en-US" b="1" dirty="0">
              <a:solidFill>
                <a:schemeClr val="bg1"/>
              </a:solidFill>
              <a:latin typeface="inherit"/>
            </a:endParaRPr>
          </a:p>
          <a:p>
            <a:pPr marL="285750" indent="-285750">
              <a:buFontTx/>
              <a:buChar char="-"/>
            </a:pPr>
            <a:r>
              <a:rPr lang="en-IN" b="1" dirty="0">
                <a:solidFill>
                  <a:schemeClr val="bg1"/>
                </a:solidFill>
                <a:latin typeface="inherit"/>
              </a:rPr>
              <a:t>faster, more flexible, more granular,</a:t>
            </a:r>
          </a:p>
          <a:p>
            <a:r>
              <a:rPr lang="en-IN" b="1" dirty="0">
                <a:solidFill>
                  <a:schemeClr val="bg1"/>
                </a:solidFill>
                <a:latin typeface="inherit"/>
              </a:rPr>
              <a:t> more accurate, more efficient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1A01FAC-FEA3-45A3-90BE-7E340F5940D7}"/>
              </a:ext>
            </a:extLst>
          </p:cNvPr>
          <p:cNvSpPr txBox="1"/>
          <p:nvPr/>
        </p:nvSpPr>
        <p:spPr>
          <a:xfrm>
            <a:off x="6719977" y="5078028"/>
            <a:ext cx="5342713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IN" b="1" u="sng" dirty="0">
                <a:solidFill>
                  <a:schemeClr val="bg1"/>
                </a:solidFill>
                <a:latin typeface="inherit"/>
              </a:rPr>
              <a:t>Online Shoppers Keep Coming</a:t>
            </a:r>
          </a:p>
          <a:p>
            <a:endParaRPr lang="en-IN" b="1" dirty="0">
              <a:solidFill>
                <a:schemeClr val="bg1"/>
              </a:solidFill>
              <a:latin typeface="inherit"/>
            </a:endParaRPr>
          </a:p>
          <a:p>
            <a:r>
              <a:rPr lang="en-IN" b="1" dirty="0">
                <a:solidFill>
                  <a:schemeClr val="bg1"/>
                </a:solidFill>
                <a:latin typeface="inherit"/>
              </a:rPr>
              <a:t>-   Till 2021 over 2.14 billion online shoppers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0B6D088-649E-4708-8230-AF58B8A6DD3C}"/>
              </a:ext>
            </a:extLst>
          </p:cNvPr>
          <p:cNvSpPr txBox="1"/>
          <p:nvPr/>
        </p:nvSpPr>
        <p:spPr>
          <a:xfrm>
            <a:off x="600363" y="533476"/>
            <a:ext cx="5181600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b="1" i="0" u="sng" dirty="0">
                <a:solidFill>
                  <a:schemeClr val="bg1"/>
                </a:solidFill>
                <a:effectLst/>
                <a:latin typeface="inherit"/>
              </a:rPr>
              <a:t>Everything Else Is Heavily Reliant On This Industry</a:t>
            </a:r>
          </a:p>
          <a:p>
            <a:endParaRPr lang="en-US" b="1" dirty="0">
              <a:solidFill>
                <a:schemeClr val="bg1"/>
              </a:solidFill>
              <a:latin typeface="inherit"/>
            </a:endParaRPr>
          </a:p>
          <a:p>
            <a:r>
              <a:rPr lang="en-US" b="1" dirty="0">
                <a:solidFill>
                  <a:schemeClr val="bg1"/>
                </a:solidFill>
                <a:latin typeface="inherit"/>
              </a:rPr>
              <a:t>-    healthcare, retail, shale oil, automobile</a:t>
            </a:r>
            <a:endParaRPr lang="en-IN" dirty="0"/>
          </a:p>
        </p:txBody>
      </p:sp>
      <p:pic>
        <p:nvPicPr>
          <p:cNvPr id="47" name="Graphic 46" descr="Crossroad icon">
            <a:extLst>
              <a:ext uri="{FF2B5EF4-FFF2-40B4-BE49-F238E27FC236}">
                <a16:creationId xmlns:a16="http://schemas.microsoft.com/office/drawing/2014/main" id="{A539EA74-8DF1-44D6-A6D9-972F6A8617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47076" y="8451473"/>
            <a:ext cx="403200" cy="403200"/>
          </a:xfrm>
          <a:prstGeom prst="rect">
            <a:avLst/>
          </a:prstGeom>
        </p:spPr>
      </p:pic>
      <p:pic>
        <p:nvPicPr>
          <p:cNvPr id="49" name="Graphic 48" descr="Crossroad icon">
            <a:extLst>
              <a:ext uri="{FF2B5EF4-FFF2-40B4-BE49-F238E27FC236}">
                <a16:creationId xmlns:a16="http://schemas.microsoft.com/office/drawing/2014/main" id="{43AF5559-3776-4998-B383-EA92708E9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99476" y="8603873"/>
            <a:ext cx="403200" cy="403200"/>
          </a:xfrm>
          <a:prstGeom prst="rect">
            <a:avLst/>
          </a:prstGeom>
        </p:spPr>
      </p:pic>
      <p:pic>
        <p:nvPicPr>
          <p:cNvPr id="51" name="Graphic 50" descr="Crossroad icon">
            <a:extLst>
              <a:ext uri="{FF2B5EF4-FFF2-40B4-BE49-F238E27FC236}">
                <a16:creationId xmlns:a16="http://schemas.microsoft.com/office/drawing/2014/main" id="{0489DE07-87C5-4F85-A3E3-8B4512021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499" y="524371"/>
            <a:ext cx="403200" cy="403200"/>
          </a:xfrm>
          <a:prstGeom prst="rect">
            <a:avLst/>
          </a:prstGeom>
        </p:spPr>
      </p:pic>
      <p:pic>
        <p:nvPicPr>
          <p:cNvPr id="53" name="Graphic 52" descr="grid icon">
            <a:extLst>
              <a:ext uri="{FF2B5EF4-FFF2-40B4-BE49-F238E27FC236}">
                <a16:creationId xmlns:a16="http://schemas.microsoft.com/office/drawing/2014/main" id="{AA9AB9FA-0C16-45C3-A456-7F24C5E66C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70681" y="7819416"/>
            <a:ext cx="424800" cy="412305"/>
          </a:xfrm>
          <a:prstGeom prst="rect">
            <a:avLst/>
          </a:prstGeom>
        </p:spPr>
      </p:pic>
      <p:pic>
        <p:nvPicPr>
          <p:cNvPr id="55" name="Graphic 54" descr="grid icon">
            <a:extLst>
              <a:ext uri="{FF2B5EF4-FFF2-40B4-BE49-F238E27FC236}">
                <a16:creationId xmlns:a16="http://schemas.microsoft.com/office/drawing/2014/main" id="{FB4246B8-02C9-4F68-A8EE-02C5FAE02B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23081" y="7971816"/>
            <a:ext cx="424800" cy="412305"/>
          </a:xfrm>
          <a:prstGeom prst="rect">
            <a:avLst/>
          </a:prstGeom>
        </p:spPr>
      </p:pic>
      <p:pic>
        <p:nvPicPr>
          <p:cNvPr id="57" name="Graphic 56" descr="grid icon">
            <a:extLst>
              <a:ext uri="{FF2B5EF4-FFF2-40B4-BE49-F238E27FC236}">
                <a16:creationId xmlns:a16="http://schemas.microsoft.com/office/drawing/2014/main" id="{F96E6262-3635-4CAA-A8A6-37750B0E45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75481" y="8124216"/>
            <a:ext cx="424800" cy="412305"/>
          </a:xfrm>
          <a:prstGeom prst="rect">
            <a:avLst/>
          </a:prstGeom>
        </p:spPr>
      </p:pic>
      <p:pic>
        <p:nvPicPr>
          <p:cNvPr id="59" name="Graphic 58" descr="grid icon">
            <a:extLst>
              <a:ext uri="{FF2B5EF4-FFF2-40B4-BE49-F238E27FC236}">
                <a16:creationId xmlns:a16="http://schemas.microsoft.com/office/drawing/2014/main" id="{9E9A5FB1-7510-425E-81E6-EE55A5B6D1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27881" y="8276616"/>
            <a:ext cx="424800" cy="412305"/>
          </a:xfrm>
          <a:prstGeom prst="rect">
            <a:avLst/>
          </a:prstGeom>
        </p:spPr>
      </p:pic>
      <p:pic>
        <p:nvPicPr>
          <p:cNvPr id="61" name="Graphic 60" descr="grid icon">
            <a:extLst>
              <a:ext uri="{FF2B5EF4-FFF2-40B4-BE49-F238E27FC236}">
                <a16:creationId xmlns:a16="http://schemas.microsoft.com/office/drawing/2014/main" id="{8E491E79-C0FE-4922-A6E6-FF2FA5FEA9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80281" y="8429016"/>
            <a:ext cx="424800" cy="412305"/>
          </a:xfrm>
          <a:prstGeom prst="rect">
            <a:avLst/>
          </a:prstGeom>
        </p:spPr>
      </p:pic>
      <p:pic>
        <p:nvPicPr>
          <p:cNvPr id="63" name="Graphic 62" descr="grid icon">
            <a:extLst>
              <a:ext uri="{FF2B5EF4-FFF2-40B4-BE49-F238E27FC236}">
                <a16:creationId xmlns:a16="http://schemas.microsoft.com/office/drawing/2014/main" id="{A37F706B-66F9-4B2C-A3D4-7AB7B08DC2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32681" y="8581416"/>
            <a:ext cx="424800" cy="412305"/>
          </a:xfrm>
          <a:prstGeom prst="rect">
            <a:avLst/>
          </a:prstGeom>
        </p:spPr>
      </p:pic>
      <p:pic>
        <p:nvPicPr>
          <p:cNvPr id="65" name="Graphic 64" descr="grid icon">
            <a:extLst>
              <a:ext uri="{FF2B5EF4-FFF2-40B4-BE49-F238E27FC236}">
                <a16:creationId xmlns:a16="http://schemas.microsoft.com/office/drawing/2014/main" id="{B985F026-7AF6-4EA0-B24E-1E53F74D3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85081" y="8733816"/>
            <a:ext cx="424800" cy="412305"/>
          </a:xfrm>
          <a:prstGeom prst="rect">
            <a:avLst/>
          </a:prstGeom>
        </p:spPr>
      </p:pic>
      <p:pic>
        <p:nvPicPr>
          <p:cNvPr id="67" name="Graphic 66" descr="grid icon">
            <a:extLst>
              <a:ext uri="{FF2B5EF4-FFF2-40B4-BE49-F238E27FC236}">
                <a16:creationId xmlns:a16="http://schemas.microsoft.com/office/drawing/2014/main" id="{91035A2A-39A9-4DB2-8910-0F1E7ABAFA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72829" y="533476"/>
            <a:ext cx="424800" cy="412305"/>
          </a:xfrm>
          <a:prstGeom prst="rect">
            <a:avLst/>
          </a:prstGeom>
        </p:spPr>
      </p:pic>
      <p:pic>
        <p:nvPicPr>
          <p:cNvPr id="69" name="Graphic 68" descr="Monitor icon">
            <a:extLst>
              <a:ext uri="{FF2B5EF4-FFF2-40B4-BE49-F238E27FC236}">
                <a16:creationId xmlns:a16="http://schemas.microsoft.com/office/drawing/2014/main" id="{86CAA053-FAB4-464B-843D-B903CCB015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66278" y="5134469"/>
            <a:ext cx="453699" cy="386485"/>
          </a:xfrm>
          <a:prstGeom prst="rect">
            <a:avLst/>
          </a:prstGeom>
        </p:spPr>
      </p:pic>
      <p:pic>
        <p:nvPicPr>
          <p:cNvPr id="71" name="Graphic 70" descr="Cloud Computing">
            <a:extLst>
              <a:ext uri="{FF2B5EF4-FFF2-40B4-BE49-F238E27FC236}">
                <a16:creationId xmlns:a16="http://schemas.microsoft.com/office/drawing/2014/main" id="{4F4D18B1-8655-4C61-A38A-AB2508DBB4A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4508" y="5078028"/>
            <a:ext cx="499369" cy="499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AFEEA9-3885-4A9C-9C75-79D3A13C0EBF}"/>
              </a:ext>
            </a:extLst>
          </p:cNvPr>
          <p:cNvSpPr txBox="1"/>
          <p:nvPr/>
        </p:nvSpPr>
        <p:spPr>
          <a:xfrm>
            <a:off x="3996259" y="2285964"/>
            <a:ext cx="4199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WHY SUPPLY CHAIN INDUSTRY?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576028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bstract image">
            <a:extLst>
              <a:ext uri="{FF2B5EF4-FFF2-40B4-BE49-F238E27FC236}">
                <a16:creationId xmlns:a16="http://schemas.microsoft.com/office/drawing/2014/main" id="{50597292-FBB6-4B3A-889F-5EA998B3E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7B9612-140B-47D6-A0F5-7407A98434D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1504" y="0"/>
            <a:ext cx="12191980" cy="57704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7B973C5-55B7-4B08-A463-7EB28645B85A}"/>
              </a:ext>
            </a:extLst>
          </p:cNvPr>
          <p:cNvSpPr/>
          <p:nvPr/>
        </p:nvSpPr>
        <p:spPr>
          <a:xfrm>
            <a:off x="514905" y="5586248"/>
            <a:ext cx="10972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360655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48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0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9" name="Group 52">
            <a:extLst>
              <a:ext uri="{FF2B5EF4-FFF2-40B4-BE49-F238E27FC236}">
                <a16:creationId xmlns:a16="http://schemas.microsoft.com/office/drawing/2014/main" id="{9C6E8597-0CCE-4A8A-9326-AA52691A1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0" y="640080"/>
            <a:ext cx="1128382" cy="847206"/>
            <a:chOff x="5307830" y="325570"/>
            <a:chExt cx="1128382" cy="847206"/>
          </a:xfrm>
        </p:grpSpPr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E78FE76E-DF1D-420B-957F-8ECE93C02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">
              <a:extLst>
                <a:ext uri="{FF2B5EF4-FFF2-40B4-BE49-F238E27FC236}">
                  <a16:creationId xmlns:a16="http://schemas.microsoft.com/office/drawing/2014/main" id="{CF2F61F0-9758-4DEF-AC08-7B00F04A4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A6E0560-15FA-47FF-AB9F-0A25E26619F5}"/>
              </a:ext>
            </a:extLst>
          </p:cNvPr>
          <p:cNvSpPr txBox="1"/>
          <p:nvPr/>
        </p:nvSpPr>
        <p:spPr>
          <a:xfrm>
            <a:off x="656233" y="982943"/>
            <a:ext cx="4220967" cy="17170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Benefits of Cloud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C2D3276-7407-4E17-AE30-B9AF2E51A17B}"/>
              </a:ext>
            </a:extLst>
          </p:cNvPr>
          <p:cNvSpPr txBox="1"/>
          <p:nvPr/>
        </p:nvSpPr>
        <p:spPr>
          <a:xfrm>
            <a:off x="644111" y="2597256"/>
            <a:ext cx="4075054" cy="2741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u="sng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chemeClr val="bg1"/>
                </a:solidFill>
              </a:rPr>
              <a:t>Efficiency/cost reduction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u="sng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chemeClr val="bg1"/>
                </a:solidFill>
              </a:rPr>
              <a:t>Data Security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u="sng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chemeClr val="bg1"/>
                </a:solidFill>
              </a:rPr>
              <a:t>Scalability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u="sng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chemeClr val="bg1"/>
                </a:solidFill>
              </a:rPr>
              <a:t>Mobility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u="sng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chemeClr val="bg1"/>
                </a:solidFill>
              </a:rPr>
              <a:t>Disaster recovery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u="sng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chemeClr val="bg1"/>
                </a:solidFill>
              </a:rPr>
              <a:t>Control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u="sng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chemeClr val="bg1"/>
                </a:solidFill>
              </a:rPr>
              <a:t>Competitive Edge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5B5524-C877-4288-95C6-8C8FAEAD2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0" y="79599"/>
            <a:ext cx="3619500" cy="1805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9B2380-3D8E-4DC4-97C1-9BA585040B9F}"/>
              </a:ext>
            </a:extLst>
          </p:cNvPr>
          <p:cNvSpPr txBox="1"/>
          <p:nvPr/>
        </p:nvSpPr>
        <p:spPr>
          <a:xfrm>
            <a:off x="5698086" y="385312"/>
            <a:ext cx="6238352" cy="135421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 is about how you do computing, not where you do computing</a:t>
            </a:r>
            <a:r>
              <a:rPr lang="en-US" sz="2400" b="1" dirty="0"/>
              <a:t>        </a:t>
            </a:r>
            <a:r>
              <a:rPr lang="en-US" sz="1600" dirty="0"/>
              <a:t>~</a:t>
            </a:r>
            <a:r>
              <a:rPr lang="en-US" sz="1600" i="1" dirty="0"/>
              <a:t>Paul Maritz, CEO of VMware</a:t>
            </a:r>
            <a:endParaRPr lang="en-US" sz="2400" dirty="0"/>
          </a:p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3DBC3E-2D17-436A-9AD3-827F3E7C9D19}"/>
              </a:ext>
            </a:extLst>
          </p:cNvPr>
          <p:cNvSpPr txBox="1"/>
          <p:nvPr/>
        </p:nvSpPr>
        <p:spPr>
          <a:xfrm>
            <a:off x="6234468" y="2585869"/>
            <a:ext cx="5849803" cy="184665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“The cloud services companies of all sizes…</a:t>
            </a:r>
            <a:r>
              <a:rPr lang="en-US" sz="2800" b="1" dirty="0"/>
              <a:t>The cloud is for everyone. The cloud </a:t>
            </a:r>
            <a:r>
              <a:rPr lang="en-US" sz="2400" b="1" dirty="0"/>
              <a:t>is a democracy.”</a:t>
            </a:r>
            <a:r>
              <a:rPr lang="en-US" dirty="0"/>
              <a:t>  ~</a:t>
            </a:r>
            <a:r>
              <a:rPr lang="en-US" sz="1600" dirty="0"/>
              <a:t>Marc Benioff, Founder, CEO and Chairman of Salesforce</a:t>
            </a:r>
          </a:p>
          <a:p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EB6733-44DE-456F-8D6E-B6437B831B25}"/>
              </a:ext>
            </a:extLst>
          </p:cNvPr>
          <p:cNvSpPr txBox="1"/>
          <p:nvPr/>
        </p:nvSpPr>
        <p:spPr>
          <a:xfrm>
            <a:off x="5698086" y="5278869"/>
            <a:ext cx="6238352" cy="150810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0" dirty="0">
                <a:effectLst/>
                <a:latin typeface="Helvetica Neue"/>
              </a:rPr>
              <a:t>“</a:t>
            </a:r>
            <a:r>
              <a:rPr lang="en-US" sz="2000" b="1" i="0" dirty="0">
                <a:effectLst/>
                <a:latin typeface="Helvetica Neue"/>
              </a:rPr>
              <a:t>With the cloud, individuals and small </a:t>
            </a:r>
            <a:r>
              <a:rPr lang="en-US" b="1" i="0" dirty="0">
                <a:effectLst/>
                <a:latin typeface="Helvetica Neue"/>
              </a:rPr>
              <a:t>businesses can snap their fingers and instantly set up enterprise-class services.”</a:t>
            </a:r>
            <a:r>
              <a:rPr lang="en-US" b="0" i="0" dirty="0">
                <a:effectLst/>
                <a:latin typeface="Helvetica Neue"/>
              </a:rPr>
              <a:t> 	</a:t>
            </a:r>
            <a:r>
              <a:rPr lang="en-US" dirty="0"/>
              <a:t>~ Roy Stephan, Founder and CEO of </a:t>
            </a:r>
            <a:r>
              <a:rPr lang="en-US" dirty="0" err="1"/>
              <a:t>PierceMatrix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75198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39947"/>
            <a:ext cx="12283734" cy="77378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628B5A-CE6B-4F9E-A76B-8EA226A86DE6}"/>
              </a:ext>
            </a:extLst>
          </p:cNvPr>
          <p:cNvSpPr txBox="1"/>
          <p:nvPr/>
        </p:nvSpPr>
        <p:spPr>
          <a:xfrm>
            <a:off x="168676" y="4680325"/>
            <a:ext cx="4412202" cy="10895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800" dirty="0">
                <a:solidFill>
                  <a:schemeClr val="bg1"/>
                </a:solidFill>
              </a:rPr>
              <a:t>“A breakthrough in machine learning would be worth</a:t>
            </a:r>
            <a:br>
              <a:rPr lang="en-US" altLang="en-US" sz="1800" dirty="0">
                <a:solidFill>
                  <a:schemeClr val="bg1"/>
                </a:solidFill>
              </a:rPr>
            </a:br>
            <a:r>
              <a:rPr lang="en-US" altLang="en-US" sz="1800" dirty="0">
                <a:solidFill>
                  <a:schemeClr val="bg1"/>
                </a:solidFill>
              </a:rPr>
              <a:t>ten Microsofts” (Bill Gates, Chairman, Microsoft)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58AEA1-9FB9-4B24-8C41-BD3786AF53E0}"/>
              </a:ext>
            </a:extLst>
          </p:cNvPr>
          <p:cNvSpPr txBox="1"/>
          <p:nvPr/>
        </p:nvSpPr>
        <p:spPr>
          <a:xfrm>
            <a:off x="6072328" y="4559580"/>
            <a:ext cx="6107836" cy="10895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800" dirty="0">
                <a:solidFill>
                  <a:schemeClr val="bg1"/>
                </a:solidFill>
              </a:rPr>
              <a:t>“Machine learning is going to result in a real revolution” (Greg Papadopoulos, CTO, Sun)</a:t>
            </a:r>
          </a:p>
          <a:p>
            <a:pPr>
              <a:lnSpc>
                <a:spcPct val="90000"/>
              </a:lnSpc>
            </a:pPr>
            <a:r>
              <a:rPr lang="en-US" altLang="en-US" sz="1800" dirty="0">
                <a:solidFill>
                  <a:schemeClr val="bg1"/>
                </a:solidFill>
              </a:rPr>
              <a:t>“Machine learning is today’s discontinuity” </a:t>
            </a:r>
            <a:br>
              <a:rPr lang="en-US" altLang="en-US" sz="1800" dirty="0">
                <a:solidFill>
                  <a:schemeClr val="bg1"/>
                </a:solidFill>
              </a:rPr>
            </a:br>
            <a:r>
              <a:rPr lang="en-US" altLang="en-US" sz="1800" dirty="0">
                <a:solidFill>
                  <a:schemeClr val="bg1"/>
                </a:solidFill>
              </a:rPr>
              <a:t>(Jerry Yang, CEO, Yahoo)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8833C6-C32A-4CE6-99BE-FF3CE437E129}"/>
              </a:ext>
            </a:extLst>
          </p:cNvPr>
          <p:cNvSpPr/>
          <p:nvPr/>
        </p:nvSpPr>
        <p:spPr>
          <a:xfrm>
            <a:off x="2011996" y="-174155"/>
            <a:ext cx="8168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WHAT is Machine Learning?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98FADE-1AA5-4677-900C-F2C99DFDD72D}"/>
              </a:ext>
            </a:extLst>
          </p:cNvPr>
          <p:cNvSpPr txBox="1"/>
          <p:nvPr/>
        </p:nvSpPr>
        <p:spPr>
          <a:xfrm>
            <a:off x="11836" y="498758"/>
            <a:ext cx="56405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- Automating automation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- Getting computers to program themselves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- Writing software is the bottleneck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- Let the data do the work instead!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5139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B8DD73-47E9-4DBE-A13E-4F9B2646ED3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-5010" y="117259"/>
            <a:ext cx="8305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</a:rPr>
              <a:t>  </a:t>
            </a:r>
            <a:r>
              <a:rPr lang="en-US" altLang="en-US" b="1" u="sng" dirty="0">
                <a:solidFill>
                  <a:schemeClr val="accent2"/>
                </a:solidFill>
              </a:rPr>
              <a:t>Traditional Programming</a:t>
            </a:r>
          </a:p>
          <a:p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b="1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</a:rPr>
              <a:t>  </a:t>
            </a:r>
            <a:r>
              <a:rPr lang="en-US" altLang="en-US" b="1" u="sng" dirty="0">
                <a:solidFill>
                  <a:schemeClr val="accent2"/>
                </a:solidFill>
              </a:rPr>
              <a:t>Machine Learning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666904B-7221-4319-AEDC-406C58B5C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5975" y="873624"/>
            <a:ext cx="2440951" cy="1524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200"/>
              <a:t>Computer</a:t>
            </a:r>
          </a:p>
        </p:txBody>
      </p:sp>
      <p:sp>
        <p:nvSpPr>
          <p:cNvPr id="28" name="Line 6">
            <a:extLst>
              <a:ext uri="{FF2B5EF4-FFF2-40B4-BE49-F238E27FC236}">
                <a16:creationId xmlns:a16="http://schemas.microsoft.com/office/drawing/2014/main" id="{AC3407AF-42C0-403D-8CB2-D1E96DB60B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6079" y="1304748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IN"/>
          </a:p>
        </p:txBody>
      </p:sp>
      <p:sp>
        <p:nvSpPr>
          <p:cNvPr id="30" name="Line 7">
            <a:extLst>
              <a:ext uri="{FF2B5EF4-FFF2-40B4-BE49-F238E27FC236}">
                <a16:creationId xmlns:a16="http://schemas.microsoft.com/office/drawing/2014/main" id="{A08DA659-8ADF-4940-82A3-7C2E689BC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1575" y="2081444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IN"/>
          </a:p>
        </p:txBody>
      </p:sp>
      <p:sp>
        <p:nvSpPr>
          <p:cNvPr id="32" name="Line 8">
            <a:extLst>
              <a:ext uri="{FF2B5EF4-FFF2-40B4-BE49-F238E27FC236}">
                <a16:creationId xmlns:a16="http://schemas.microsoft.com/office/drawing/2014/main" id="{548A88CB-44E5-4486-8DA2-EE9D59E0F09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4974" y="1611124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IN"/>
          </a:p>
        </p:txBody>
      </p:sp>
      <p:sp>
        <p:nvSpPr>
          <p:cNvPr id="34" name="Text Box 10">
            <a:extLst>
              <a:ext uri="{FF2B5EF4-FFF2-40B4-BE49-F238E27FC236}">
                <a16:creationId xmlns:a16="http://schemas.microsoft.com/office/drawing/2014/main" id="{773DD3B5-4E0F-4C8A-9DF4-C883126A6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65" y="955021"/>
            <a:ext cx="104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Data</a:t>
            </a:r>
          </a:p>
        </p:txBody>
      </p:sp>
      <p:sp>
        <p:nvSpPr>
          <p:cNvPr id="36" name="Text Box 11">
            <a:extLst>
              <a:ext uri="{FF2B5EF4-FFF2-40B4-BE49-F238E27FC236}">
                <a16:creationId xmlns:a16="http://schemas.microsoft.com/office/drawing/2014/main" id="{7CC71175-48E9-42E6-BD22-8529D756A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815" y="1729581"/>
            <a:ext cx="1739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Program</a:t>
            </a:r>
          </a:p>
        </p:txBody>
      </p:sp>
      <p:sp>
        <p:nvSpPr>
          <p:cNvPr id="38" name="Text Box 12">
            <a:extLst>
              <a:ext uri="{FF2B5EF4-FFF2-40B4-BE49-F238E27FC236}">
                <a16:creationId xmlns:a16="http://schemas.microsoft.com/office/drawing/2014/main" id="{468DC651-5609-4C40-B901-072768B23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2975" y="1304748"/>
            <a:ext cx="14017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Output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B0C6293-88DD-43D1-8369-D4D3E81B9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850" y="3792429"/>
            <a:ext cx="2490076" cy="1524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200"/>
              <a:t>Computer</a:t>
            </a:r>
          </a:p>
        </p:txBody>
      </p:sp>
      <p:sp>
        <p:nvSpPr>
          <p:cNvPr id="42" name="Line 20">
            <a:extLst>
              <a:ext uri="{FF2B5EF4-FFF2-40B4-BE49-F238E27FC236}">
                <a16:creationId xmlns:a16="http://schemas.microsoft.com/office/drawing/2014/main" id="{E9AA4AA7-EC23-46DE-B4CD-853EAFA7A4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5450" y="4222783"/>
            <a:ext cx="104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IN"/>
          </a:p>
        </p:txBody>
      </p:sp>
      <p:sp>
        <p:nvSpPr>
          <p:cNvPr id="44" name="Line 21">
            <a:extLst>
              <a:ext uri="{FF2B5EF4-FFF2-40B4-BE49-F238E27FC236}">
                <a16:creationId xmlns:a16="http://schemas.microsoft.com/office/drawing/2014/main" id="{287733EA-AAC1-4986-93FC-48C68160CE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5450" y="4926452"/>
            <a:ext cx="104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IN"/>
          </a:p>
        </p:txBody>
      </p:sp>
      <p:sp>
        <p:nvSpPr>
          <p:cNvPr id="46" name="Line 22">
            <a:extLst>
              <a:ext uri="{FF2B5EF4-FFF2-40B4-BE49-F238E27FC236}">
                <a16:creationId xmlns:a16="http://schemas.microsoft.com/office/drawing/2014/main" id="{BC8DC6F2-3A50-4AD8-873E-222D1419929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6926" y="4558498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IN"/>
          </a:p>
        </p:txBody>
      </p:sp>
      <p:sp>
        <p:nvSpPr>
          <p:cNvPr id="48" name="Text Box 23">
            <a:extLst>
              <a:ext uri="{FF2B5EF4-FFF2-40B4-BE49-F238E27FC236}">
                <a16:creationId xmlns:a16="http://schemas.microsoft.com/office/drawing/2014/main" id="{FAB4C203-E6AB-4BF7-BC1B-6B9628B4E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0" y="3921341"/>
            <a:ext cx="104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Data</a:t>
            </a:r>
          </a:p>
        </p:txBody>
      </p:sp>
      <p:sp>
        <p:nvSpPr>
          <p:cNvPr id="50" name="Text Box 24">
            <a:extLst>
              <a:ext uri="{FF2B5EF4-FFF2-40B4-BE49-F238E27FC236}">
                <a16:creationId xmlns:a16="http://schemas.microsoft.com/office/drawing/2014/main" id="{94C97671-E139-4B75-8FF7-3C7594E81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37" y="4610100"/>
            <a:ext cx="14017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Output</a:t>
            </a:r>
          </a:p>
        </p:txBody>
      </p:sp>
      <p:sp>
        <p:nvSpPr>
          <p:cNvPr id="52" name="Text Box 25">
            <a:extLst>
              <a:ext uri="{FF2B5EF4-FFF2-40B4-BE49-F238E27FC236}">
                <a16:creationId xmlns:a16="http://schemas.microsoft.com/office/drawing/2014/main" id="{26E6724B-DA69-4970-A212-C58C8477F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6053" y="4228616"/>
            <a:ext cx="17556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Program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7B177AF-60F3-4D95-A37C-030D58D09473}"/>
              </a:ext>
            </a:extLst>
          </p:cNvPr>
          <p:cNvSpPr txBox="1"/>
          <p:nvPr/>
        </p:nvSpPr>
        <p:spPr>
          <a:xfrm>
            <a:off x="7561662" y="425251"/>
            <a:ext cx="422056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accent2"/>
                </a:solidFill>
              </a:rPr>
              <a:t>Sample Applications</a:t>
            </a:r>
            <a:endParaRPr lang="en-US" sz="3200" b="1" u="sng" dirty="0">
              <a:solidFill>
                <a:schemeClr val="accent2"/>
              </a:solidFill>
            </a:endParaRP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Web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Computational Biology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Space Exploration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Robotics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E-</a:t>
            </a:r>
            <a:r>
              <a:rPr lang="en-IN" dirty="0"/>
              <a:t>commerce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Information Extraction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Social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Debugging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Healthcare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F0A398B-612D-4AB9-9F7C-D3D98FDF375D}"/>
              </a:ext>
            </a:extLst>
          </p:cNvPr>
          <p:cNvSpPr txBox="1"/>
          <p:nvPr/>
        </p:nvSpPr>
        <p:spPr>
          <a:xfrm>
            <a:off x="7561662" y="3886104"/>
            <a:ext cx="451196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u="sng" dirty="0">
                <a:solidFill>
                  <a:schemeClr val="accent2"/>
                </a:solidFill>
              </a:rPr>
              <a:t>Types of Learning</a:t>
            </a:r>
            <a:endParaRPr lang="en-IN" sz="3200" b="1" u="sng" dirty="0">
              <a:solidFill>
                <a:schemeClr val="accent2"/>
              </a:solidFill>
            </a:endParaRPr>
          </a:p>
          <a:p>
            <a:endParaRPr lang="en-IN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Supervised (inductive) Learning</a:t>
            </a:r>
          </a:p>
          <a:p>
            <a:r>
              <a:rPr lang="en-IN" dirty="0"/>
              <a:t>-</a:t>
            </a:r>
            <a:r>
              <a:rPr lang="en-US" altLang="en-US" dirty="0"/>
              <a:t>Training data includes desired outputs</a:t>
            </a: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Unsupervised Learning</a:t>
            </a:r>
          </a:p>
          <a:p>
            <a:r>
              <a:rPr lang="en-US" altLang="en-US" dirty="0"/>
              <a:t>Training data does not include desired outputs</a:t>
            </a: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Semi-supervised Learning</a:t>
            </a:r>
          </a:p>
          <a:p>
            <a:r>
              <a:rPr lang="en-IN" dirty="0"/>
              <a:t>Training data includes a fixed desired outputs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Reinforcement Learning</a:t>
            </a:r>
          </a:p>
          <a:p>
            <a:r>
              <a:rPr lang="en-IN" dirty="0"/>
              <a:t>Rewards from sequence of actions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4D73C42-CF77-456E-BA24-BA783AE41951}"/>
              </a:ext>
            </a:extLst>
          </p:cNvPr>
          <p:cNvCxnSpPr/>
          <p:nvPr/>
        </p:nvCxnSpPr>
        <p:spPr>
          <a:xfrm>
            <a:off x="7572657" y="0"/>
            <a:ext cx="0" cy="6858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C05EAF84-D684-4D4D-B908-D0C6E8FC3EE9}"/>
              </a:ext>
            </a:extLst>
          </p:cNvPr>
          <p:cNvSpPr/>
          <p:nvPr/>
        </p:nvSpPr>
        <p:spPr>
          <a:xfrm>
            <a:off x="7561662" y="117259"/>
            <a:ext cx="4597801" cy="2200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" name="Right Triangle 65">
            <a:extLst>
              <a:ext uri="{FF2B5EF4-FFF2-40B4-BE49-F238E27FC236}">
                <a16:creationId xmlns:a16="http://schemas.microsoft.com/office/drawing/2014/main" id="{F526F6B3-B75E-42DA-AEDC-28BE045C208F}"/>
              </a:ext>
            </a:extLst>
          </p:cNvPr>
          <p:cNvSpPr/>
          <p:nvPr/>
        </p:nvSpPr>
        <p:spPr>
          <a:xfrm rot="10800000">
            <a:off x="11079332" y="425251"/>
            <a:ext cx="994299" cy="1109208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Right Triangle 67">
            <a:extLst>
              <a:ext uri="{FF2B5EF4-FFF2-40B4-BE49-F238E27FC236}">
                <a16:creationId xmlns:a16="http://schemas.microsoft.com/office/drawing/2014/main" id="{563E16D3-2AB0-43BF-BED0-CE53085F9064}"/>
              </a:ext>
            </a:extLst>
          </p:cNvPr>
          <p:cNvSpPr/>
          <p:nvPr/>
        </p:nvSpPr>
        <p:spPr>
          <a:xfrm rot="13679629">
            <a:off x="11095056" y="1156960"/>
            <a:ext cx="807147" cy="66435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0" name="Right Triangle 69">
            <a:extLst>
              <a:ext uri="{FF2B5EF4-FFF2-40B4-BE49-F238E27FC236}">
                <a16:creationId xmlns:a16="http://schemas.microsoft.com/office/drawing/2014/main" id="{A6C1B03A-341F-4694-A6E1-CAE42E24662C}"/>
              </a:ext>
            </a:extLst>
          </p:cNvPr>
          <p:cNvSpPr/>
          <p:nvPr/>
        </p:nvSpPr>
        <p:spPr>
          <a:xfrm rot="2995311">
            <a:off x="11684066" y="1824317"/>
            <a:ext cx="807147" cy="664355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2" name="Right Triangle 71">
            <a:extLst>
              <a:ext uri="{FF2B5EF4-FFF2-40B4-BE49-F238E27FC236}">
                <a16:creationId xmlns:a16="http://schemas.microsoft.com/office/drawing/2014/main" id="{BA35EAA5-0AE2-4EDF-8618-AF6FDA87FD3D}"/>
              </a:ext>
            </a:extLst>
          </p:cNvPr>
          <p:cNvSpPr/>
          <p:nvPr/>
        </p:nvSpPr>
        <p:spPr>
          <a:xfrm>
            <a:off x="118369" y="5634761"/>
            <a:ext cx="994299" cy="110920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4" name="Right Triangle 73">
            <a:extLst>
              <a:ext uri="{FF2B5EF4-FFF2-40B4-BE49-F238E27FC236}">
                <a16:creationId xmlns:a16="http://schemas.microsoft.com/office/drawing/2014/main" id="{CB262C4F-29AA-4248-9B2F-276F96C95C76}"/>
              </a:ext>
            </a:extLst>
          </p:cNvPr>
          <p:cNvSpPr/>
          <p:nvPr/>
        </p:nvSpPr>
        <p:spPr>
          <a:xfrm rot="19066000">
            <a:off x="713128" y="5446614"/>
            <a:ext cx="994299" cy="1109208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6" name="Right Triangle 75">
            <a:extLst>
              <a:ext uri="{FF2B5EF4-FFF2-40B4-BE49-F238E27FC236}">
                <a16:creationId xmlns:a16="http://schemas.microsoft.com/office/drawing/2014/main" id="{8D009874-5645-4DED-BE77-7501F1C7BB00}"/>
              </a:ext>
            </a:extLst>
          </p:cNvPr>
          <p:cNvSpPr/>
          <p:nvPr/>
        </p:nvSpPr>
        <p:spPr>
          <a:xfrm rot="8346687">
            <a:off x="1425295" y="6398874"/>
            <a:ext cx="807147" cy="664355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049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Right Triangle 65">
            <a:extLst>
              <a:ext uri="{FF2B5EF4-FFF2-40B4-BE49-F238E27FC236}">
                <a16:creationId xmlns:a16="http://schemas.microsoft.com/office/drawing/2014/main" id="{F526F6B3-B75E-42DA-AEDC-28BE045C208F}"/>
              </a:ext>
            </a:extLst>
          </p:cNvPr>
          <p:cNvSpPr/>
          <p:nvPr/>
        </p:nvSpPr>
        <p:spPr>
          <a:xfrm rot="10800000">
            <a:off x="11079635" y="87899"/>
            <a:ext cx="994299" cy="1109208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Right Triangle 67">
            <a:extLst>
              <a:ext uri="{FF2B5EF4-FFF2-40B4-BE49-F238E27FC236}">
                <a16:creationId xmlns:a16="http://schemas.microsoft.com/office/drawing/2014/main" id="{563E16D3-2AB0-43BF-BED0-CE53085F9064}"/>
              </a:ext>
            </a:extLst>
          </p:cNvPr>
          <p:cNvSpPr/>
          <p:nvPr/>
        </p:nvSpPr>
        <p:spPr>
          <a:xfrm rot="13679629">
            <a:off x="11095057" y="864929"/>
            <a:ext cx="807147" cy="66435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0" name="Right Triangle 69">
            <a:extLst>
              <a:ext uri="{FF2B5EF4-FFF2-40B4-BE49-F238E27FC236}">
                <a16:creationId xmlns:a16="http://schemas.microsoft.com/office/drawing/2014/main" id="{A6C1B03A-341F-4694-A6E1-CAE42E24662C}"/>
              </a:ext>
            </a:extLst>
          </p:cNvPr>
          <p:cNvSpPr/>
          <p:nvPr/>
        </p:nvSpPr>
        <p:spPr>
          <a:xfrm rot="2995311">
            <a:off x="11641163" y="1582981"/>
            <a:ext cx="807147" cy="664355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2" name="Right Triangle 71">
            <a:extLst>
              <a:ext uri="{FF2B5EF4-FFF2-40B4-BE49-F238E27FC236}">
                <a16:creationId xmlns:a16="http://schemas.microsoft.com/office/drawing/2014/main" id="{BA35EAA5-0AE2-4EDF-8618-AF6FDA87FD3D}"/>
              </a:ext>
            </a:extLst>
          </p:cNvPr>
          <p:cNvSpPr/>
          <p:nvPr/>
        </p:nvSpPr>
        <p:spPr>
          <a:xfrm>
            <a:off x="118369" y="5634761"/>
            <a:ext cx="994299" cy="110920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4" name="Right Triangle 73">
            <a:extLst>
              <a:ext uri="{FF2B5EF4-FFF2-40B4-BE49-F238E27FC236}">
                <a16:creationId xmlns:a16="http://schemas.microsoft.com/office/drawing/2014/main" id="{CB262C4F-29AA-4248-9B2F-276F96C95C76}"/>
              </a:ext>
            </a:extLst>
          </p:cNvPr>
          <p:cNvSpPr/>
          <p:nvPr/>
        </p:nvSpPr>
        <p:spPr>
          <a:xfrm rot="19066000">
            <a:off x="713128" y="5446614"/>
            <a:ext cx="994299" cy="1109208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6" name="Right Triangle 75">
            <a:extLst>
              <a:ext uri="{FF2B5EF4-FFF2-40B4-BE49-F238E27FC236}">
                <a16:creationId xmlns:a16="http://schemas.microsoft.com/office/drawing/2014/main" id="{8D009874-5645-4DED-BE77-7501F1C7BB00}"/>
              </a:ext>
            </a:extLst>
          </p:cNvPr>
          <p:cNvSpPr/>
          <p:nvPr/>
        </p:nvSpPr>
        <p:spPr>
          <a:xfrm rot="8346687">
            <a:off x="1425295" y="6398874"/>
            <a:ext cx="807147" cy="664355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56673B-E6AB-4426-8145-345628A7E4A3}"/>
              </a:ext>
            </a:extLst>
          </p:cNvPr>
          <p:cNvSpPr/>
          <p:nvPr/>
        </p:nvSpPr>
        <p:spPr>
          <a:xfrm>
            <a:off x="2556770" y="87899"/>
            <a:ext cx="6729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Research </a:t>
            </a:r>
            <a:r>
              <a:rPr lang="en-IN" sz="54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Questions </a:t>
            </a:r>
            <a:endParaRPr lang="en-US" sz="54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90D281-E66A-4D43-87A0-8DB8164FE6AA}"/>
              </a:ext>
            </a:extLst>
          </p:cNvPr>
          <p:cNvSpPr txBox="1"/>
          <p:nvPr/>
        </p:nvSpPr>
        <p:spPr>
          <a:xfrm>
            <a:off x="1563477" y="998441"/>
            <a:ext cx="9241654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To what extent cloud computing and machine learning techniques be effectively assimilated with supply chain industry to predict fraud and sales?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What will be Obstacles and Opportunities for applying machine learning and data mining techniques in the supply chain industry?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Which variables and features are important for Fraud Detection and Sales Prediction?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Which model is the best fit for Fraud Detection and Sales Prediction?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A8B26D-AD51-458B-8DF9-9313730A2998}"/>
              </a:ext>
            </a:extLst>
          </p:cNvPr>
          <p:cNvSpPr txBox="1"/>
          <p:nvPr/>
        </p:nvSpPr>
        <p:spPr>
          <a:xfrm>
            <a:off x="1725182" y="3793688"/>
            <a:ext cx="924165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/>
              <a:t>Aim of research is to study how Machine Learning models are helpful in fraud prediction and sales prediction.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Setting up the services of AWS which will make the implementation of predictive analysis easier and efficient.</a:t>
            </a:r>
            <a:endParaRPr lang="en-I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Perform EDA (Exploratory Data Analysis) for generating preliminary insights from the dataset.</a:t>
            </a:r>
            <a:endParaRPr lang="en-I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Evaluate and validate results of ML models using metrics like Accuracy, F1, Recall Score and RMSE, MAE values.</a:t>
            </a:r>
            <a:endParaRPr lang="en-I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Feature engineering to obtain the impact of important features in the dataset.</a:t>
            </a:r>
            <a:endParaRPr lang="en-I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11650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Right Triangle 65">
            <a:extLst>
              <a:ext uri="{FF2B5EF4-FFF2-40B4-BE49-F238E27FC236}">
                <a16:creationId xmlns:a16="http://schemas.microsoft.com/office/drawing/2014/main" id="{F526F6B3-B75E-42DA-AEDC-28BE045C208F}"/>
              </a:ext>
            </a:extLst>
          </p:cNvPr>
          <p:cNvSpPr/>
          <p:nvPr/>
        </p:nvSpPr>
        <p:spPr>
          <a:xfrm rot="10800000">
            <a:off x="11079635" y="87899"/>
            <a:ext cx="994299" cy="1109208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Right Triangle 67">
            <a:extLst>
              <a:ext uri="{FF2B5EF4-FFF2-40B4-BE49-F238E27FC236}">
                <a16:creationId xmlns:a16="http://schemas.microsoft.com/office/drawing/2014/main" id="{563E16D3-2AB0-43BF-BED0-CE53085F9064}"/>
              </a:ext>
            </a:extLst>
          </p:cNvPr>
          <p:cNvSpPr/>
          <p:nvPr/>
        </p:nvSpPr>
        <p:spPr>
          <a:xfrm rot="13679629">
            <a:off x="11095057" y="864929"/>
            <a:ext cx="807147" cy="66435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0" name="Right Triangle 69">
            <a:extLst>
              <a:ext uri="{FF2B5EF4-FFF2-40B4-BE49-F238E27FC236}">
                <a16:creationId xmlns:a16="http://schemas.microsoft.com/office/drawing/2014/main" id="{A6C1B03A-341F-4694-A6E1-CAE42E24662C}"/>
              </a:ext>
            </a:extLst>
          </p:cNvPr>
          <p:cNvSpPr/>
          <p:nvPr/>
        </p:nvSpPr>
        <p:spPr>
          <a:xfrm rot="2995311">
            <a:off x="11641163" y="1582981"/>
            <a:ext cx="807147" cy="664355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2" name="Right Triangle 71">
            <a:extLst>
              <a:ext uri="{FF2B5EF4-FFF2-40B4-BE49-F238E27FC236}">
                <a16:creationId xmlns:a16="http://schemas.microsoft.com/office/drawing/2014/main" id="{BA35EAA5-0AE2-4EDF-8618-AF6FDA87FD3D}"/>
              </a:ext>
            </a:extLst>
          </p:cNvPr>
          <p:cNvSpPr/>
          <p:nvPr/>
        </p:nvSpPr>
        <p:spPr>
          <a:xfrm>
            <a:off x="118369" y="5636807"/>
            <a:ext cx="994299" cy="110920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4" name="Right Triangle 73">
            <a:extLst>
              <a:ext uri="{FF2B5EF4-FFF2-40B4-BE49-F238E27FC236}">
                <a16:creationId xmlns:a16="http://schemas.microsoft.com/office/drawing/2014/main" id="{CB262C4F-29AA-4248-9B2F-276F96C95C76}"/>
              </a:ext>
            </a:extLst>
          </p:cNvPr>
          <p:cNvSpPr/>
          <p:nvPr/>
        </p:nvSpPr>
        <p:spPr>
          <a:xfrm rot="19066000">
            <a:off x="713128" y="5446614"/>
            <a:ext cx="994299" cy="1109208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6" name="Right Triangle 75">
            <a:extLst>
              <a:ext uri="{FF2B5EF4-FFF2-40B4-BE49-F238E27FC236}">
                <a16:creationId xmlns:a16="http://schemas.microsoft.com/office/drawing/2014/main" id="{8D009874-5645-4DED-BE77-7501F1C7BB00}"/>
              </a:ext>
            </a:extLst>
          </p:cNvPr>
          <p:cNvSpPr/>
          <p:nvPr/>
        </p:nvSpPr>
        <p:spPr>
          <a:xfrm rot="8346687">
            <a:off x="1425295" y="6413837"/>
            <a:ext cx="807147" cy="664355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56673B-E6AB-4426-8145-345628A7E4A3}"/>
              </a:ext>
            </a:extLst>
          </p:cNvPr>
          <p:cNvSpPr/>
          <p:nvPr/>
        </p:nvSpPr>
        <p:spPr>
          <a:xfrm>
            <a:off x="4273124" y="87899"/>
            <a:ext cx="33084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Dataset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90D281-E66A-4D43-87A0-8DB8164FE6AA}"/>
              </a:ext>
            </a:extLst>
          </p:cNvPr>
          <p:cNvSpPr txBox="1"/>
          <p:nvPr/>
        </p:nvSpPr>
        <p:spPr>
          <a:xfrm>
            <a:off x="2053876" y="1585455"/>
            <a:ext cx="924165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u="sng" dirty="0"/>
              <a:t>Source</a:t>
            </a:r>
            <a:r>
              <a:rPr lang="en-IN" dirty="0"/>
              <a:t>: </a:t>
            </a:r>
            <a:r>
              <a:rPr lang="en-US" dirty="0"/>
              <a:t>Dataset was first uploaded on Share &amp; Manage Research Datasets –</a:t>
            </a:r>
          </a:p>
          <a:p>
            <a:r>
              <a:rPr lang="en-US" dirty="0"/>
              <a:t> Mendeley, 2019. Constante, Silva and Pereira, 2019 are the contributors of the dataset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Shape</a:t>
            </a:r>
            <a:r>
              <a:rPr lang="en-US" dirty="0"/>
              <a:t>: </a:t>
            </a:r>
            <a:r>
              <a:rPr lang="en-IN" dirty="0"/>
              <a:t>180,519 observations and 53, </a:t>
            </a:r>
            <a:r>
              <a:rPr lang="en-US" dirty="0"/>
              <a:t>24 object, 15 float64 and 14 int64 variables</a:t>
            </a: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Sample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Target variable</a:t>
            </a:r>
            <a:r>
              <a:rPr lang="en-US" dirty="0"/>
              <a:t>: ‘fraud’ for classification ‘Sales’ for regression</a:t>
            </a:r>
          </a:p>
          <a:p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5C02FB-F14B-4A39-A0BB-571038DE7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603" y="2745640"/>
            <a:ext cx="8047521" cy="267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58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Right Triangle 65">
            <a:extLst>
              <a:ext uri="{FF2B5EF4-FFF2-40B4-BE49-F238E27FC236}">
                <a16:creationId xmlns:a16="http://schemas.microsoft.com/office/drawing/2014/main" id="{F526F6B3-B75E-42DA-AEDC-28BE045C208F}"/>
              </a:ext>
            </a:extLst>
          </p:cNvPr>
          <p:cNvSpPr/>
          <p:nvPr/>
        </p:nvSpPr>
        <p:spPr>
          <a:xfrm rot="10800000">
            <a:off x="11079635" y="87899"/>
            <a:ext cx="994299" cy="1109208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Right Triangle 67">
            <a:extLst>
              <a:ext uri="{FF2B5EF4-FFF2-40B4-BE49-F238E27FC236}">
                <a16:creationId xmlns:a16="http://schemas.microsoft.com/office/drawing/2014/main" id="{563E16D3-2AB0-43BF-BED0-CE53085F9064}"/>
              </a:ext>
            </a:extLst>
          </p:cNvPr>
          <p:cNvSpPr/>
          <p:nvPr/>
        </p:nvSpPr>
        <p:spPr>
          <a:xfrm rot="13679629">
            <a:off x="11095057" y="864929"/>
            <a:ext cx="807147" cy="66435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0" name="Right Triangle 69">
            <a:extLst>
              <a:ext uri="{FF2B5EF4-FFF2-40B4-BE49-F238E27FC236}">
                <a16:creationId xmlns:a16="http://schemas.microsoft.com/office/drawing/2014/main" id="{A6C1B03A-341F-4694-A6E1-CAE42E24662C}"/>
              </a:ext>
            </a:extLst>
          </p:cNvPr>
          <p:cNvSpPr/>
          <p:nvPr/>
        </p:nvSpPr>
        <p:spPr>
          <a:xfrm rot="2995311">
            <a:off x="11641163" y="1582981"/>
            <a:ext cx="807147" cy="664355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2" name="Right Triangle 71">
            <a:extLst>
              <a:ext uri="{FF2B5EF4-FFF2-40B4-BE49-F238E27FC236}">
                <a16:creationId xmlns:a16="http://schemas.microsoft.com/office/drawing/2014/main" id="{BA35EAA5-0AE2-4EDF-8618-AF6FDA87FD3D}"/>
              </a:ext>
            </a:extLst>
          </p:cNvPr>
          <p:cNvSpPr/>
          <p:nvPr/>
        </p:nvSpPr>
        <p:spPr>
          <a:xfrm>
            <a:off x="118369" y="5636807"/>
            <a:ext cx="994299" cy="110920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4" name="Right Triangle 73">
            <a:extLst>
              <a:ext uri="{FF2B5EF4-FFF2-40B4-BE49-F238E27FC236}">
                <a16:creationId xmlns:a16="http://schemas.microsoft.com/office/drawing/2014/main" id="{CB262C4F-29AA-4248-9B2F-276F96C95C76}"/>
              </a:ext>
            </a:extLst>
          </p:cNvPr>
          <p:cNvSpPr/>
          <p:nvPr/>
        </p:nvSpPr>
        <p:spPr>
          <a:xfrm rot="19066000">
            <a:off x="713128" y="5446614"/>
            <a:ext cx="994299" cy="1109208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6" name="Right Triangle 75">
            <a:extLst>
              <a:ext uri="{FF2B5EF4-FFF2-40B4-BE49-F238E27FC236}">
                <a16:creationId xmlns:a16="http://schemas.microsoft.com/office/drawing/2014/main" id="{8D009874-5645-4DED-BE77-7501F1C7BB00}"/>
              </a:ext>
            </a:extLst>
          </p:cNvPr>
          <p:cNvSpPr/>
          <p:nvPr/>
        </p:nvSpPr>
        <p:spPr>
          <a:xfrm rot="8346687">
            <a:off x="1425295" y="6413837"/>
            <a:ext cx="807147" cy="664355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3862656-0148-4471-83A9-ED6FB39A4924}"/>
              </a:ext>
            </a:extLst>
          </p:cNvPr>
          <p:cNvSpPr/>
          <p:nvPr/>
        </p:nvSpPr>
        <p:spPr>
          <a:xfrm>
            <a:off x="1204654" y="-1387136"/>
            <a:ext cx="9771446" cy="963227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2F477049-1152-4DCD-8400-7A7B723B1995}"/>
              </a:ext>
            </a:extLst>
          </p:cNvPr>
          <p:cNvSpPr/>
          <p:nvPr/>
        </p:nvSpPr>
        <p:spPr>
          <a:xfrm>
            <a:off x="2090392" y="2250205"/>
            <a:ext cx="3036163" cy="792499"/>
          </a:xfrm>
          <a:prstGeom prst="chevron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Using EDA and descriptive analysis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BFEB1295-9C3C-4187-82B3-A03E8C3E3CE5}"/>
              </a:ext>
            </a:extLst>
          </p:cNvPr>
          <p:cNvSpPr/>
          <p:nvPr/>
        </p:nvSpPr>
        <p:spPr>
          <a:xfrm>
            <a:off x="2130496" y="3788428"/>
            <a:ext cx="3036163" cy="792499"/>
          </a:xfrm>
          <a:prstGeom prst="chevron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S3,SageMaker,EC2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7B3392F1-3457-4F9E-9259-91927582A449}"/>
              </a:ext>
            </a:extLst>
          </p:cNvPr>
          <p:cNvSpPr/>
          <p:nvPr/>
        </p:nvSpPr>
        <p:spPr>
          <a:xfrm>
            <a:off x="2109759" y="5208719"/>
            <a:ext cx="3036163" cy="792499"/>
          </a:xfrm>
          <a:prstGeom prst="chevron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Classification &amp; Regression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47C38716-F0F6-45F8-AC69-D97DCFDA276B}"/>
              </a:ext>
            </a:extLst>
          </p:cNvPr>
          <p:cNvSpPr/>
          <p:nvPr/>
        </p:nvSpPr>
        <p:spPr>
          <a:xfrm rot="10800000">
            <a:off x="6770456" y="4655940"/>
            <a:ext cx="3435659" cy="792499"/>
          </a:xfrm>
          <a:prstGeom prst="chevron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C5ADB4B7-3789-45FD-9C62-6B8932548430}"/>
              </a:ext>
            </a:extLst>
          </p:cNvPr>
          <p:cNvSpPr/>
          <p:nvPr/>
        </p:nvSpPr>
        <p:spPr>
          <a:xfrm rot="10800000">
            <a:off x="6752111" y="3041364"/>
            <a:ext cx="3151568" cy="792499"/>
          </a:xfrm>
          <a:prstGeom prst="chevron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9D31E979-521F-4C16-8678-08E37639A84F}"/>
              </a:ext>
            </a:extLst>
          </p:cNvPr>
          <p:cNvSpPr/>
          <p:nvPr/>
        </p:nvSpPr>
        <p:spPr>
          <a:xfrm rot="10800000">
            <a:off x="6770456" y="1457142"/>
            <a:ext cx="3079544" cy="792499"/>
          </a:xfrm>
          <a:prstGeom prst="chevron">
            <a:avLst/>
          </a:prstGeom>
          <a:solidFill>
            <a:schemeClr val="bg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263688-A7D1-4AF1-A927-0DDACCA9DEB8}"/>
              </a:ext>
            </a:extLst>
          </p:cNvPr>
          <p:cNvSpPr txBox="1"/>
          <p:nvPr/>
        </p:nvSpPr>
        <p:spPr>
          <a:xfrm>
            <a:off x="7093689" y="3110699"/>
            <a:ext cx="2747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SMOTE, StandardScaler, LabelEncoder</a:t>
            </a:r>
            <a:endParaRPr lang="en-I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B36F2A-A83A-42A9-AB6B-DB95909B7054}"/>
              </a:ext>
            </a:extLst>
          </p:cNvPr>
          <p:cNvSpPr txBox="1"/>
          <p:nvPr/>
        </p:nvSpPr>
        <p:spPr>
          <a:xfrm>
            <a:off x="7120317" y="4698672"/>
            <a:ext cx="2694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Confusion Matrix, RMSE, MAE, ROC_AUC</a:t>
            </a:r>
            <a:endParaRPr lang="en-I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05C44C-67AB-42ED-9AA0-299EB8A2799D}"/>
              </a:ext>
            </a:extLst>
          </p:cNvPr>
          <p:cNvSpPr txBox="1"/>
          <p:nvPr/>
        </p:nvSpPr>
        <p:spPr>
          <a:xfrm>
            <a:off x="7193287" y="1530225"/>
            <a:ext cx="265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Boto3, smart_open, pandas, os</a:t>
            </a:r>
            <a:endParaRPr lang="en-IN" dirty="0"/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6B0430CA-FBE3-43C4-8FFC-7046408CBE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0481577"/>
              </p:ext>
            </p:extLst>
          </p:nvPr>
        </p:nvGraphicFramePr>
        <p:xfrm>
          <a:off x="3608476" y="1008679"/>
          <a:ext cx="461639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3417AB61-B2B5-470C-91A3-4FAD78D88E81}"/>
              </a:ext>
            </a:extLst>
          </p:cNvPr>
          <p:cNvSpPr txBox="1"/>
          <p:nvPr/>
        </p:nvSpPr>
        <p:spPr>
          <a:xfrm>
            <a:off x="3222588" y="203968"/>
            <a:ext cx="5945898" cy="707886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IN" sz="4000" b="1" u="sng" dirty="0">
                <a:ln/>
                <a:solidFill>
                  <a:schemeClr val="accent3"/>
                </a:solidFill>
              </a:rPr>
              <a:t>Research Methodology</a:t>
            </a:r>
            <a:r>
              <a:rPr lang="en-IN" sz="3600" b="1" u="sng" dirty="0">
                <a:ln/>
                <a:solidFill>
                  <a:schemeClr val="accent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2038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B9FEF4F-1C67-4AA9-A149-308147A993DD}"/>
              </a:ext>
            </a:extLst>
          </p:cNvPr>
          <p:cNvSpPr/>
          <p:nvPr/>
        </p:nvSpPr>
        <p:spPr>
          <a:xfrm>
            <a:off x="1499915" y="-962422"/>
            <a:ext cx="8378387" cy="846407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ACE8C8-D808-43FA-BC45-CAEF83DCF8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35750" cy="32696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A4744D-28DE-4CB6-953B-E33E93AA9EF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73045" y="871253"/>
            <a:ext cx="6645910" cy="32569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B4DA86-76D0-4098-BCE7-567360FCA2D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546090" y="2624975"/>
            <a:ext cx="6645910" cy="343725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246E78-84AF-4D18-B952-D94AB06D3635}"/>
              </a:ext>
            </a:extLst>
          </p:cNvPr>
          <p:cNvSpPr/>
          <p:nvPr/>
        </p:nvSpPr>
        <p:spPr>
          <a:xfrm>
            <a:off x="6385734" y="87899"/>
            <a:ext cx="537099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4400" b="1" u="sng" dirty="0">
                <a:solidFill>
                  <a:schemeClr val="accent2"/>
                </a:solidFill>
              </a:rPr>
              <a:t>AWS SageMaker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114C40-F650-4871-94A0-478D96C1AD94}"/>
              </a:ext>
            </a:extLst>
          </p:cNvPr>
          <p:cNvSpPr/>
          <p:nvPr/>
        </p:nvSpPr>
        <p:spPr>
          <a:xfrm>
            <a:off x="-29913" y="3535637"/>
            <a:ext cx="2308194" cy="443935"/>
          </a:xfrm>
          <a:prstGeom prst="rect">
            <a:avLst/>
          </a:prstGeom>
          <a:noFill/>
          <a:ln w="38100"/>
          <a:effectLst>
            <a:glow rad="63500">
              <a:schemeClr val="accent1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Login to AWS Account</a:t>
            </a:r>
            <a:endParaRPr lang="e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DECC7E-DD41-4FBE-B711-195D85316BF9}"/>
              </a:ext>
            </a:extLst>
          </p:cNvPr>
          <p:cNvSpPr/>
          <p:nvPr/>
        </p:nvSpPr>
        <p:spPr>
          <a:xfrm>
            <a:off x="135892" y="4190596"/>
            <a:ext cx="2637894" cy="443935"/>
          </a:xfrm>
          <a:prstGeom prst="rect">
            <a:avLst/>
          </a:prstGeom>
          <a:noFill/>
          <a:ln w="38100"/>
          <a:effectLst>
            <a:glow rad="63500">
              <a:schemeClr val="accent1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Select SageMaker service</a:t>
            </a:r>
            <a:endParaRPr lang="e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EF1627-0615-4FD4-9E01-0E9F96FD7786}"/>
              </a:ext>
            </a:extLst>
          </p:cNvPr>
          <p:cNvSpPr/>
          <p:nvPr/>
        </p:nvSpPr>
        <p:spPr>
          <a:xfrm>
            <a:off x="567046" y="4807625"/>
            <a:ext cx="2637894" cy="443935"/>
          </a:xfrm>
          <a:prstGeom prst="rect">
            <a:avLst/>
          </a:prstGeom>
          <a:noFill/>
          <a:ln w="38100"/>
          <a:effectLst>
            <a:glow rad="63500">
              <a:schemeClr val="accent1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Create Notebook Instance</a:t>
            </a:r>
            <a:endParaRPr lang="e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C89972-3ADC-4B1F-B9D5-CA0D75BB23EE}"/>
              </a:ext>
            </a:extLst>
          </p:cNvPr>
          <p:cNvSpPr/>
          <p:nvPr/>
        </p:nvSpPr>
        <p:spPr>
          <a:xfrm>
            <a:off x="1078147" y="5429429"/>
            <a:ext cx="2637894" cy="443935"/>
          </a:xfrm>
          <a:prstGeom prst="rect">
            <a:avLst/>
          </a:prstGeom>
          <a:noFill/>
          <a:ln w="38100"/>
          <a:effectLst>
            <a:glow rad="63500">
              <a:schemeClr val="accent5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Select Instance Type</a:t>
            </a:r>
            <a:endParaRPr lang="e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FDB9A5E7-6964-478B-A57F-929A52FE8DA0}"/>
              </a:ext>
            </a:extLst>
          </p:cNvPr>
          <p:cNvSpPr/>
          <p:nvPr/>
        </p:nvSpPr>
        <p:spPr>
          <a:xfrm>
            <a:off x="1909078" y="3854504"/>
            <a:ext cx="204186" cy="230580"/>
          </a:xfrm>
          <a:prstGeom prst="downArrow">
            <a:avLst/>
          </a:prstGeom>
          <a:solidFill>
            <a:schemeClr val="accent1">
              <a:lumMod val="50000"/>
            </a:schemeClr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756A482B-8277-4175-9C69-79765B6A3FBC}"/>
              </a:ext>
            </a:extLst>
          </p:cNvPr>
          <p:cNvSpPr/>
          <p:nvPr/>
        </p:nvSpPr>
        <p:spPr>
          <a:xfrm>
            <a:off x="2278281" y="4484643"/>
            <a:ext cx="204186" cy="230580"/>
          </a:xfrm>
          <a:prstGeom prst="downArrow">
            <a:avLst/>
          </a:prstGeom>
          <a:solidFill>
            <a:schemeClr val="accent1">
              <a:lumMod val="50000"/>
            </a:schemeClr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21F34211-D31F-49B8-9496-D3060E860AB1}"/>
              </a:ext>
            </a:extLst>
          </p:cNvPr>
          <p:cNvSpPr/>
          <p:nvPr/>
        </p:nvSpPr>
        <p:spPr>
          <a:xfrm>
            <a:off x="2629072" y="5136270"/>
            <a:ext cx="204186" cy="230580"/>
          </a:xfrm>
          <a:prstGeom prst="downArrow">
            <a:avLst/>
          </a:prstGeom>
          <a:solidFill>
            <a:schemeClr val="accent1">
              <a:lumMod val="50000"/>
            </a:schemeClr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12BF900C-6847-4651-A219-FCD169C45542}"/>
              </a:ext>
            </a:extLst>
          </p:cNvPr>
          <p:cNvSpPr/>
          <p:nvPr/>
        </p:nvSpPr>
        <p:spPr>
          <a:xfrm>
            <a:off x="3135761" y="5756167"/>
            <a:ext cx="204186" cy="230580"/>
          </a:xfrm>
          <a:prstGeom prst="downArrow">
            <a:avLst/>
          </a:prstGeom>
          <a:solidFill>
            <a:schemeClr val="accent1">
              <a:lumMod val="50000"/>
            </a:schemeClr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Diagonal Stripe 29">
            <a:extLst>
              <a:ext uri="{FF2B5EF4-FFF2-40B4-BE49-F238E27FC236}">
                <a16:creationId xmlns:a16="http://schemas.microsoft.com/office/drawing/2014/main" id="{E2890841-061D-44D3-AC5E-5F6DB8981DA2}"/>
              </a:ext>
            </a:extLst>
          </p:cNvPr>
          <p:cNvSpPr/>
          <p:nvPr/>
        </p:nvSpPr>
        <p:spPr>
          <a:xfrm rot="16200000">
            <a:off x="282994" y="5255002"/>
            <a:ext cx="1322045" cy="1883953"/>
          </a:xfrm>
          <a:prstGeom prst="diagStrip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6C287C9F-AEDB-45FE-98F5-7F764B7ADF4F}"/>
              </a:ext>
            </a:extLst>
          </p:cNvPr>
          <p:cNvSpPr/>
          <p:nvPr/>
        </p:nvSpPr>
        <p:spPr>
          <a:xfrm>
            <a:off x="841923" y="4692335"/>
            <a:ext cx="204186" cy="230580"/>
          </a:xfrm>
          <a:prstGeom prst="downArrow">
            <a:avLst/>
          </a:prstGeom>
          <a:solidFill>
            <a:schemeClr val="accent1">
              <a:lumMod val="50000"/>
            </a:schemeClr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135B44B3-33D1-43E8-9DB8-A4633B4367E5}"/>
              </a:ext>
            </a:extLst>
          </p:cNvPr>
          <p:cNvSpPr/>
          <p:nvPr/>
        </p:nvSpPr>
        <p:spPr>
          <a:xfrm>
            <a:off x="398783" y="4085084"/>
            <a:ext cx="204186" cy="230580"/>
          </a:xfrm>
          <a:prstGeom prst="downArrow">
            <a:avLst/>
          </a:prstGeom>
          <a:solidFill>
            <a:schemeClr val="accent1">
              <a:lumMod val="50000"/>
            </a:schemeClr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54347BF7-76B3-424E-9332-C2C083A19260}"/>
              </a:ext>
            </a:extLst>
          </p:cNvPr>
          <p:cNvSpPr/>
          <p:nvPr/>
        </p:nvSpPr>
        <p:spPr>
          <a:xfrm>
            <a:off x="1295729" y="5324932"/>
            <a:ext cx="204186" cy="230580"/>
          </a:xfrm>
          <a:prstGeom prst="downArrow">
            <a:avLst/>
          </a:prstGeom>
          <a:solidFill>
            <a:schemeClr val="accent1">
              <a:lumMod val="50000"/>
            </a:schemeClr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3B2E1B20-103C-48AE-88B4-3C5C21FB3937}"/>
              </a:ext>
            </a:extLst>
          </p:cNvPr>
          <p:cNvSpPr/>
          <p:nvPr/>
        </p:nvSpPr>
        <p:spPr>
          <a:xfrm>
            <a:off x="1909078" y="5946940"/>
            <a:ext cx="204186" cy="230580"/>
          </a:xfrm>
          <a:prstGeom prst="downArrow">
            <a:avLst/>
          </a:prstGeom>
          <a:solidFill>
            <a:schemeClr val="accent1">
              <a:lumMod val="50000"/>
            </a:schemeClr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40F51F-8593-46A1-A721-C3F083ABD799}"/>
              </a:ext>
            </a:extLst>
          </p:cNvPr>
          <p:cNvSpPr/>
          <p:nvPr/>
        </p:nvSpPr>
        <p:spPr>
          <a:xfrm>
            <a:off x="4896121" y="6428862"/>
            <a:ext cx="2920366" cy="400702"/>
          </a:xfrm>
          <a:prstGeom prst="rect">
            <a:avLst/>
          </a:prstGeom>
          <a:solidFill>
            <a:schemeClr val="bg1"/>
          </a:solidFill>
          <a:ln w="38100"/>
          <a:effectLst>
            <a:glow rad="63500">
              <a:schemeClr val="accent5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Run Jupyter Notebook</a:t>
            </a:r>
            <a:endParaRPr lang="e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8685016A-2674-417D-9A7D-157046877153}"/>
              </a:ext>
            </a:extLst>
          </p:cNvPr>
          <p:cNvSpPr/>
          <p:nvPr/>
        </p:nvSpPr>
        <p:spPr>
          <a:xfrm rot="10800000">
            <a:off x="11079635" y="87899"/>
            <a:ext cx="994299" cy="1109208"/>
          </a:xfrm>
          <a:prstGeom prst="rt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69C28EDD-C35A-4502-AF5A-327E357A5AB7}"/>
              </a:ext>
            </a:extLst>
          </p:cNvPr>
          <p:cNvSpPr/>
          <p:nvPr/>
        </p:nvSpPr>
        <p:spPr>
          <a:xfrm rot="13679629">
            <a:off x="11095057" y="864929"/>
            <a:ext cx="807147" cy="66435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BC53B0D-028C-4948-A056-DAC44A570B7F}"/>
              </a:ext>
            </a:extLst>
          </p:cNvPr>
          <p:cNvSpPr/>
          <p:nvPr/>
        </p:nvSpPr>
        <p:spPr>
          <a:xfrm rot="2995311">
            <a:off x="11641163" y="1582981"/>
            <a:ext cx="807147" cy="664355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01CAB5EE-024C-488A-9A58-AA9722F322A0}"/>
              </a:ext>
            </a:extLst>
          </p:cNvPr>
          <p:cNvCxnSpPr>
            <a:cxnSpLocks/>
          </p:cNvCxnSpPr>
          <p:nvPr/>
        </p:nvCxnSpPr>
        <p:spPr>
          <a:xfrm>
            <a:off x="3253784" y="6434813"/>
            <a:ext cx="1646105" cy="200351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531F332-5613-439E-BF60-BA26B47717CC}"/>
              </a:ext>
            </a:extLst>
          </p:cNvPr>
          <p:cNvSpPr/>
          <p:nvPr/>
        </p:nvSpPr>
        <p:spPr>
          <a:xfrm>
            <a:off x="1737621" y="6018997"/>
            <a:ext cx="2637894" cy="443935"/>
          </a:xfrm>
          <a:prstGeom prst="rect">
            <a:avLst/>
          </a:prstGeom>
          <a:noFill/>
          <a:ln w="38100"/>
          <a:effectLst>
            <a:glow rad="63500">
              <a:schemeClr val="accent5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Launch Instance</a:t>
            </a:r>
            <a:endParaRPr lang="e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0722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1050</Words>
  <Application>Microsoft Office PowerPoint</Application>
  <PresentationFormat>Widescreen</PresentationFormat>
  <Paragraphs>276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Helvetica Neue</vt:lpstr>
      <vt:lpstr>inherit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Tirth Girish Pipalia</dc:creator>
  <cp:lastModifiedBy>Tirth Girish Pipalia</cp:lastModifiedBy>
  <cp:revision>52</cp:revision>
  <dcterms:created xsi:type="dcterms:W3CDTF">2020-08-20T21:06:13Z</dcterms:created>
  <dcterms:modified xsi:type="dcterms:W3CDTF">2020-08-25T13:07:38Z</dcterms:modified>
</cp:coreProperties>
</file>